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80" r:id="rId2"/>
    <p:sldId id="256"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4" d="100"/>
          <a:sy n="54" d="100"/>
        </p:scale>
        <p:origin x="-1656" y="-67"/>
      </p:cViewPr>
      <p:guideLst>
        <p:guide orient="horz" pos="2160"/>
        <p:guide pos="2880"/>
      </p:guideLst>
    </p:cSldViewPr>
  </p:slideViewPr>
  <p:notesTextViewPr>
    <p:cViewPr>
      <p:scale>
        <a:sx n="100" d="100"/>
        <a:sy n="100" d="100"/>
      </p:scale>
      <p:origin x="0" y="0"/>
    </p:cViewPr>
  </p:notesTextViewPr>
  <p:notesViewPr>
    <p:cSldViewPr>
      <p:cViewPr varScale="1">
        <p:scale>
          <a:sx n="41" d="100"/>
          <a:sy n="41" d="100"/>
        </p:scale>
        <p:origin x="-2347"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B0B3B-56B2-47C1-917A-EDE8495515FC}" type="datetimeFigureOut">
              <a:rPr lang="en-US" smtClean="0"/>
              <a:t>7/6/2015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EE69C6-ED9E-4F25-8A23-F5B6C2EF05E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E69C6-ED9E-4F25-8A23-F5B6C2EF05E4}"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EE69C6-ED9E-4F25-8A23-F5B6C2EF05E4}" type="slidenum">
              <a:rPr lang="en-US" smtClean="0"/>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89F189-EABD-423F-AACF-DCAD2A56D7A4}"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D8E3-1E90-46F9-99A5-3051E0F0D407}" type="slidenum">
              <a:rPr lang="en-US" smtClean="0"/>
              <a:pPr/>
              <a:t>‹#›</a:t>
            </a:fld>
            <a:endParaRPr lang="en-US"/>
          </a:p>
        </p:txBody>
      </p:sp>
    </p:spTree>
    <p:extLst>
      <p:ext uri="{BB962C8B-B14F-4D97-AF65-F5344CB8AC3E}">
        <p14:creationId xmlns:p14="http://schemas.microsoft.com/office/powerpoint/2010/main" xmlns="" val="13705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9F189-EABD-423F-AACF-DCAD2A56D7A4}"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D8E3-1E90-46F9-99A5-3051E0F0D407}" type="slidenum">
              <a:rPr lang="en-US" smtClean="0"/>
              <a:pPr/>
              <a:t>‹#›</a:t>
            </a:fld>
            <a:endParaRPr lang="en-US"/>
          </a:p>
        </p:txBody>
      </p:sp>
    </p:spTree>
    <p:extLst>
      <p:ext uri="{BB962C8B-B14F-4D97-AF65-F5344CB8AC3E}">
        <p14:creationId xmlns:p14="http://schemas.microsoft.com/office/powerpoint/2010/main" xmlns="" val="836556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9F189-EABD-423F-AACF-DCAD2A56D7A4}"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D8E3-1E90-46F9-99A5-3051E0F0D407}" type="slidenum">
              <a:rPr lang="en-US" smtClean="0"/>
              <a:pPr/>
              <a:t>‹#›</a:t>
            </a:fld>
            <a:endParaRPr lang="en-US"/>
          </a:p>
        </p:txBody>
      </p:sp>
    </p:spTree>
    <p:extLst>
      <p:ext uri="{BB962C8B-B14F-4D97-AF65-F5344CB8AC3E}">
        <p14:creationId xmlns:p14="http://schemas.microsoft.com/office/powerpoint/2010/main" xmlns="" val="59755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9F189-EABD-423F-AACF-DCAD2A56D7A4}"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D8E3-1E90-46F9-99A5-3051E0F0D407}" type="slidenum">
              <a:rPr lang="en-US" smtClean="0"/>
              <a:pPr/>
              <a:t>‹#›</a:t>
            </a:fld>
            <a:endParaRPr lang="en-US"/>
          </a:p>
        </p:txBody>
      </p:sp>
    </p:spTree>
    <p:extLst>
      <p:ext uri="{BB962C8B-B14F-4D97-AF65-F5344CB8AC3E}">
        <p14:creationId xmlns:p14="http://schemas.microsoft.com/office/powerpoint/2010/main" xmlns="" val="79698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89F189-EABD-423F-AACF-DCAD2A56D7A4}"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BBD8E3-1E90-46F9-99A5-3051E0F0D407}" type="slidenum">
              <a:rPr lang="en-US" smtClean="0"/>
              <a:pPr/>
              <a:t>‹#›</a:t>
            </a:fld>
            <a:endParaRPr lang="en-US"/>
          </a:p>
        </p:txBody>
      </p:sp>
    </p:spTree>
    <p:extLst>
      <p:ext uri="{BB962C8B-B14F-4D97-AF65-F5344CB8AC3E}">
        <p14:creationId xmlns:p14="http://schemas.microsoft.com/office/powerpoint/2010/main" xmlns="" val="93644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89F189-EABD-423F-AACF-DCAD2A56D7A4}"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BD8E3-1E90-46F9-99A5-3051E0F0D407}" type="slidenum">
              <a:rPr lang="en-US" smtClean="0"/>
              <a:pPr/>
              <a:t>‹#›</a:t>
            </a:fld>
            <a:endParaRPr lang="en-US"/>
          </a:p>
        </p:txBody>
      </p:sp>
    </p:spTree>
    <p:extLst>
      <p:ext uri="{BB962C8B-B14F-4D97-AF65-F5344CB8AC3E}">
        <p14:creationId xmlns:p14="http://schemas.microsoft.com/office/powerpoint/2010/main" xmlns="" val="280609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89F189-EABD-423F-AACF-DCAD2A56D7A4}" type="datetimeFigureOut">
              <a:rPr lang="en-US" smtClean="0"/>
              <a:pPr/>
              <a:t>7/6/2015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BBD8E3-1E90-46F9-99A5-3051E0F0D407}" type="slidenum">
              <a:rPr lang="en-US" smtClean="0"/>
              <a:pPr/>
              <a:t>‹#›</a:t>
            </a:fld>
            <a:endParaRPr lang="en-US"/>
          </a:p>
        </p:txBody>
      </p:sp>
    </p:spTree>
    <p:extLst>
      <p:ext uri="{BB962C8B-B14F-4D97-AF65-F5344CB8AC3E}">
        <p14:creationId xmlns:p14="http://schemas.microsoft.com/office/powerpoint/2010/main" xmlns="" val="183823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89F189-EABD-423F-AACF-DCAD2A56D7A4}" type="datetimeFigureOut">
              <a:rPr lang="en-US" smtClean="0"/>
              <a:pPr/>
              <a:t>7/6/2015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BBD8E3-1E90-46F9-99A5-3051E0F0D407}" type="slidenum">
              <a:rPr lang="en-US" smtClean="0"/>
              <a:pPr/>
              <a:t>‹#›</a:t>
            </a:fld>
            <a:endParaRPr lang="en-US"/>
          </a:p>
        </p:txBody>
      </p:sp>
    </p:spTree>
    <p:extLst>
      <p:ext uri="{BB962C8B-B14F-4D97-AF65-F5344CB8AC3E}">
        <p14:creationId xmlns:p14="http://schemas.microsoft.com/office/powerpoint/2010/main" xmlns="" val="189168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9F189-EABD-423F-AACF-DCAD2A56D7A4}" type="datetimeFigureOut">
              <a:rPr lang="en-US" smtClean="0"/>
              <a:pPr/>
              <a:t>7/6/2015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BBD8E3-1E90-46F9-99A5-3051E0F0D407}" type="slidenum">
              <a:rPr lang="en-US" smtClean="0"/>
              <a:pPr/>
              <a:t>‹#›</a:t>
            </a:fld>
            <a:endParaRPr lang="en-US"/>
          </a:p>
        </p:txBody>
      </p:sp>
    </p:spTree>
    <p:extLst>
      <p:ext uri="{BB962C8B-B14F-4D97-AF65-F5344CB8AC3E}">
        <p14:creationId xmlns:p14="http://schemas.microsoft.com/office/powerpoint/2010/main" xmlns="" val="381665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9F189-EABD-423F-AACF-DCAD2A56D7A4}"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BD8E3-1E90-46F9-99A5-3051E0F0D407}" type="slidenum">
              <a:rPr lang="en-US" smtClean="0"/>
              <a:pPr/>
              <a:t>‹#›</a:t>
            </a:fld>
            <a:endParaRPr lang="en-US"/>
          </a:p>
        </p:txBody>
      </p:sp>
    </p:spTree>
    <p:extLst>
      <p:ext uri="{BB962C8B-B14F-4D97-AF65-F5344CB8AC3E}">
        <p14:creationId xmlns:p14="http://schemas.microsoft.com/office/powerpoint/2010/main" xmlns="" val="243328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9F189-EABD-423F-AACF-DCAD2A56D7A4}"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BBD8E3-1E90-46F9-99A5-3051E0F0D407}" type="slidenum">
              <a:rPr lang="en-US" smtClean="0"/>
              <a:pPr/>
              <a:t>‹#›</a:t>
            </a:fld>
            <a:endParaRPr lang="en-US"/>
          </a:p>
        </p:txBody>
      </p:sp>
    </p:spTree>
    <p:extLst>
      <p:ext uri="{BB962C8B-B14F-4D97-AF65-F5344CB8AC3E}">
        <p14:creationId xmlns:p14="http://schemas.microsoft.com/office/powerpoint/2010/main" xmlns="" val="379909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9F189-EABD-423F-AACF-DCAD2A56D7A4}" type="datetimeFigureOut">
              <a:rPr lang="en-US" smtClean="0"/>
              <a:pPr/>
              <a:t>7/6/2015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BD8E3-1E90-46F9-99A5-3051E0F0D407}" type="slidenum">
              <a:rPr lang="en-US" smtClean="0"/>
              <a:pPr/>
              <a:t>‹#›</a:t>
            </a:fld>
            <a:endParaRPr lang="en-US"/>
          </a:p>
        </p:txBody>
      </p:sp>
    </p:spTree>
    <p:extLst>
      <p:ext uri="{BB962C8B-B14F-4D97-AF65-F5344CB8AC3E}">
        <p14:creationId xmlns:p14="http://schemas.microsoft.com/office/powerpoint/2010/main" xmlns="" val="38661879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0"/>
            <a:ext cx="9144000" cy="716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Efficient Penalty Enforcement Techniques </a:t>
            </a:r>
            <a:endParaRPr lang="en-US" sz="2800" dirty="0"/>
          </a:p>
        </p:txBody>
      </p:sp>
      <p:sp>
        <p:nvSpPr>
          <p:cNvPr id="3" name="Content Placeholder 2"/>
          <p:cNvSpPr>
            <a:spLocks noGrp="1"/>
          </p:cNvSpPr>
          <p:nvPr>
            <p:ph idx="1"/>
          </p:nvPr>
        </p:nvSpPr>
        <p:spPr/>
        <p:txBody>
          <a:bodyPr>
            <a:normAutofit fontScale="62500" lnSpcReduction="20000"/>
          </a:bodyPr>
          <a:lstStyle/>
          <a:p>
            <a:pPr>
              <a:buNone/>
            </a:pPr>
            <a:r>
              <a:rPr lang="en-US" dirty="0"/>
              <a:t>Reporting Examples: </a:t>
            </a:r>
          </a:p>
          <a:p>
            <a:r>
              <a:rPr lang="en-US" b="1" i="1" dirty="0" smtClean="0"/>
              <a:t>I </a:t>
            </a:r>
            <a:r>
              <a:rPr lang="en-US" b="1" i="1" dirty="0"/>
              <a:t>have Defensive Pass Interference on #38 – the pass was incomplete. </a:t>
            </a:r>
          </a:p>
          <a:p>
            <a:r>
              <a:rPr lang="en-US" b="1" i="1" dirty="0" smtClean="0"/>
              <a:t>I </a:t>
            </a:r>
            <a:r>
              <a:rPr lang="en-US" b="1" i="1" dirty="0"/>
              <a:t>have Holding on the </a:t>
            </a:r>
            <a:r>
              <a:rPr lang="en-US" b="1" i="1" dirty="0" smtClean="0"/>
              <a:t>Offense </a:t>
            </a:r>
            <a:r>
              <a:rPr lang="en-US" b="1" i="1" dirty="0"/>
              <a:t># 75 – the foul was on the 45 at the Spot of the flag. </a:t>
            </a:r>
          </a:p>
          <a:p>
            <a:r>
              <a:rPr lang="en-US" b="1" i="1" dirty="0" smtClean="0"/>
              <a:t>After </a:t>
            </a:r>
            <a:r>
              <a:rPr lang="en-US" b="1" i="1" dirty="0"/>
              <a:t>the play - I have a Dead Ball Personal Foul on #45 of the Offense for a late hit. The </a:t>
            </a:r>
            <a:r>
              <a:rPr lang="en-US" b="1" i="1" dirty="0" smtClean="0"/>
              <a:t>result of the play is a 1st </a:t>
            </a:r>
            <a:r>
              <a:rPr lang="en-US" b="1" i="1" dirty="0"/>
              <a:t>down </a:t>
            </a:r>
            <a:r>
              <a:rPr lang="en-US" b="1" i="1" dirty="0" smtClean="0"/>
              <a:t>and </a:t>
            </a:r>
            <a:r>
              <a:rPr lang="en-US" b="1" i="1" dirty="0"/>
              <a:t>the ball carrier went OOB. </a:t>
            </a:r>
          </a:p>
          <a:p>
            <a:r>
              <a:rPr lang="en-US" b="1" i="1" dirty="0" smtClean="0"/>
              <a:t>During </a:t>
            </a:r>
            <a:r>
              <a:rPr lang="en-US" b="1" i="1" dirty="0"/>
              <a:t>the Play – I have a Personal foul on #78 of the Defense – there was a touchdown on the play by the Offense </a:t>
            </a:r>
          </a:p>
          <a:p>
            <a:endParaRPr lang="en-US" dirty="0"/>
          </a:p>
          <a:p>
            <a:r>
              <a:rPr lang="en-US" b="1" dirty="0"/>
              <a:t>Note: Never forget about Clock Status and where the play ended (Spot) </a:t>
            </a:r>
          </a:p>
          <a:p>
            <a:r>
              <a:rPr lang="en-US" dirty="0" smtClean="0"/>
              <a:t>Be </a:t>
            </a:r>
            <a:r>
              <a:rPr lang="en-US" dirty="0"/>
              <a:t>prepared to discuss enforcement and team options. </a:t>
            </a:r>
          </a:p>
          <a:p>
            <a:r>
              <a:rPr lang="en-US" dirty="0" smtClean="0"/>
              <a:t>Complete </a:t>
            </a:r>
            <a:r>
              <a:rPr lang="en-US" dirty="0"/>
              <a:t>any other duties specific to your position.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Referee Duties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4</a:t>
            </a:r>
            <a:r>
              <a:rPr lang="en-US" dirty="0"/>
              <a:t>. Other Officials’ Duties by Position </a:t>
            </a:r>
          </a:p>
          <a:p>
            <a:pPr>
              <a:buNone/>
            </a:pPr>
            <a:r>
              <a:rPr lang="en-US" dirty="0" smtClean="0"/>
              <a:t>Referee </a:t>
            </a:r>
            <a:endParaRPr lang="en-US" dirty="0"/>
          </a:p>
          <a:p>
            <a:r>
              <a:rPr lang="en-US" dirty="0"/>
              <a:t>a. Gather </a:t>
            </a:r>
            <a:r>
              <a:rPr lang="en-US" dirty="0" smtClean="0"/>
              <a:t>information. </a:t>
            </a:r>
            <a:endParaRPr lang="en-US" dirty="0"/>
          </a:p>
          <a:p>
            <a:r>
              <a:rPr lang="en-US" dirty="0"/>
              <a:t>b. Give preliminary </a:t>
            </a:r>
            <a:r>
              <a:rPr lang="en-US" dirty="0" smtClean="0"/>
              <a:t>signal to teams bench with choice, </a:t>
            </a:r>
            <a:r>
              <a:rPr lang="en-US" dirty="0"/>
              <a:t>if needed. – See Notes Below </a:t>
            </a:r>
          </a:p>
          <a:p>
            <a:r>
              <a:rPr lang="en-US" dirty="0"/>
              <a:t>c. Step out of player traffic and make yourself easily visible to press box to give signals </a:t>
            </a:r>
            <a:r>
              <a:rPr lang="en-US" dirty="0" smtClean="0"/>
              <a:t>(</a:t>
            </a:r>
            <a:r>
              <a:rPr lang="en-US" dirty="0" smtClean="0"/>
              <a:t>1-2 steps maximum</a:t>
            </a:r>
            <a:r>
              <a:rPr lang="en-US" dirty="0" smtClean="0"/>
              <a:t>). </a:t>
            </a:r>
            <a:r>
              <a:rPr lang="en-US" dirty="0"/>
              <a:t>Stand completely stationary and face the press box when making all penalty signals.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Referee Duties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o </a:t>
            </a:r>
            <a:r>
              <a:rPr lang="en-US" b="1" dirty="0"/>
              <a:t>Jog Away </a:t>
            </a:r>
          </a:p>
          <a:p>
            <a:pPr>
              <a:buNone/>
            </a:pPr>
            <a:r>
              <a:rPr lang="en-US" dirty="0" smtClean="0"/>
              <a:t>	o </a:t>
            </a:r>
            <a:r>
              <a:rPr lang="en-US" b="1" dirty="0"/>
              <a:t>If you have Microphone – speak clearly </a:t>
            </a:r>
            <a:r>
              <a:rPr lang="en-US" b="1" dirty="0" smtClean="0"/>
              <a:t>–Numbers if approved </a:t>
            </a:r>
            <a:r>
              <a:rPr lang="en-US" b="1" dirty="0"/>
              <a:t>– Less is more </a:t>
            </a:r>
          </a:p>
          <a:p>
            <a:r>
              <a:rPr lang="en-US" b="1" dirty="0" smtClean="0"/>
              <a:t>Example </a:t>
            </a:r>
            <a:r>
              <a:rPr lang="en-US" b="1" dirty="0"/>
              <a:t>– False Start – Offense – 5 Yard Penalty – 2nd down </a:t>
            </a:r>
          </a:p>
          <a:p>
            <a:r>
              <a:rPr lang="en-US" b="1" dirty="0" smtClean="0"/>
              <a:t>Example </a:t>
            </a:r>
            <a:r>
              <a:rPr lang="en-US" b="1" dirty="0"/>
              <a:t>– After the Play (while giving the DB Signal) – Personal Foul – Defense – 15 yard penalty – 1st down </a:t>
            </a:r>
          </a:p>
          <a:p>
            <a:r>
              <a:rPr lang="en-US" b="1" dirty="0" smtClean="0"/>
              <a:t>Use </a:t>
            </a:r>
            <a:r>
              <a:rPr lang="en-US" b="1" dirty="0"/>
              <a:t>“After the Play” instead of Dead Ball </a:t>
            </a:r>
          </a:p>
          <a:p>
            <a:r>
              <a:rPr lang="en-US" b="1" dirty="0" smtClean="0"/>
              <a:t>Do </a:t>
            </a:r>
            <a:r>
              <a:rPr lang="en-US" b="1" dirty="0"/>
              <a:t>not try to explain penalties like PSK – use “by rule the Penalty will be from …” </a:t>
            </a:r>
          </a:p>
          <a:p>
            <a:pPr>
              <a:buNone/>
            </a:pPr>
            <a:r>
              <a:rPr lang="en-US" dirty="0" smtClean="0"/>
              <a:t>	o </a:t>
            </a:r>
            <a:r>
              <a:rPr lang="en-US" b="1" dirty="0"/>
              <a:t>Pre-snap Foul – No reason to give Dead Ball Signal everyone knows the Ball was Dead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Referee Duties</a:t>
            </a:r>
            <a:endParaRPr lang="en-US" dirty="0"/>
          </a:p>
        </p:txBody>
      </p:sp>
      <p:sp>
        <p:nvSpPr>
          <p:cNvPr id="3" name="Content Placeholder 2"/>
          <p:cNvSpPr>
            <a:spLocks noGrp="1"/>
          </p:cNvSpPr>
          <p:nvPr>
            <p:ph idx="1"/>
          </p:nvPr>
        </p:nvSpPr>
        <p:spPr/>
        <p:txBody>
          <a:bodyPr>
            <a:normAutofit/>
          </a:bodyPr>
          <a:lstStyle/>
          <a:p>
            <a:pPr>
              <a:buNone/>
            </a:pPr>
            <a:r>
              <a:rPr lang="en-US" dirty="0" smtClean="0"/>
              <a:t>	d</a:t>
            </a:r>
            <a:r>
              <a:rPr lang="en-US" dirty="0"/>
              <a:t>. If obvious, make decisions for a team. </a:t>
            </a:r>
          </a:p>
          <a:p>
            <a:pPr>
              <a:buNone/>
            </a:pPr>
            <a:r>
              <a:rPr lang="en-US" dirty="0" smtClean="0"/>
              <a:t>	e</a:t>
            </a:r>
            <a:r>
              <a:rPr lang="en-US" dirty="0"/>
              <a:t>. Tell the </a:t>
            </a:r>
            <a:r>
              <a:rPr lang="en-US" dirty="0" smtClean="0"/>
              <a:t>Umpire what will be enforced: who should know enforcement</a:t>
            </a:r>
            <a:endParaRPr lang="en-US" dirty="0"/>
          </a:p>
          <a:p>
            <a:pPr>
              <a:buNone/>
            </a:pPr>
            <a:r>
              <a:rPr lang="en-US" dirty="0" smtClean="0"/>
              <a:t>	</a:t>
            </a:r>
            <a:r>
              <a:rPr lang="en-US" dirty="0" err="1" smtClean="0"/>
              <a:t>i</a:t>
            </a:r>
            <a:r>
              <a:rPr lang="en-US" dirty="0"/>
              <a:t>. The enforcement spot. </a:t>
            </a:r>
          </a:p>
          <a:p>
            <a:pPr>
              <a:buNone/>
            </a:pPr>
            <a:r>
              <a:rPr lang="en-US" dirty="0" smtClean="0"/>
              <a:t>	ii</a:t>
            </a:r>
            <a:r>
              <a:rPr lang="en-US" dirty="0"/>
              <a:t>. Direction in which to mark off penalty. </a:t>
            </a:r>
          </a:p>
          <a:p>
            <a:pPr>
              <a:buNone/>
            </a:pPr>
            <a:r>
              <a:rPr lang="en-US" dirty="0" smtClean="0"/>
              <a:t>	iii</a:t>
            </a:r>
            <a:r>
              <a:rPr lang="en-US" dirty="0"/>
              <a:t>. The distance portion of the penalty </a:t>
            </a:r>
          </a:p>
          <a:p>
            <a:pPr>
              <a:buNone/>
            </a:pPr>
            <a:r>
              <a:rPr lang="en-US" dirty="0" smtClean="0"/>
              <a:t>	iv</a:t>
            </a:r>
            <a:r>
              <a:rPr lang="en-US" dirty="0"/>
              <a:t>. The destination yard line if limited to half the distance to the goal.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Referee Duties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f</a:t>
            </a:r>
            <a:r>
              <a:rPr lang="en-US" dirty="0"/>
              <a:t>. Move with purpose by walking briskly and/or jogging to position. Do not run around as it gives the appearance of confusion and/or indecision. </a:t>
            </a:r>
          </a:p>
          <a:p>
            <a:pPr>
              <a:buNone/>
            </a:pPr>
            <a:r>
              <a:rPr lang="en-US" dirty="0" smtClean="0"/>
              <a:t>	g</a:t>
            </a:r>
            <a:r>
              <a:rPr lang="en-US" dirty="0"/>
              <a:t>. Post enforcement: </a:t>
            </a:r>
          </a:p>
          <a:p>
            <a:pPr>
              <a:buNone/>
            </a:pPr>
            <a:r>
              <a:rPr lang="en-US" dirty="0" smtClean="0"/>
              <a:t>	</a:t>
            </a:r>
            <a:r>
              <a:rPr lang="en-US" dirty="0" err="1" smtClean="0"/>
              <a:t>i</a:t>
            </a:r>
            <a:r>
              <a:rPr lang="en-US" dirty="0"/>
              <a:t>. Make sure all officials and the chains are in position</a:t>
            </a:r>
            <a:r>
              <a:rPr lang="en-US" dirty="0" smtClean="0"/>
              <a:t>.</a:t>
            </a:r>
            <a:endParaRPr lang="en-US" dirty="0"/>
          </a:p>
          <a:p>
            <a:pPr>
              <a:buNone/>
            </a:pPr>
            <a:r>
              <a:rPr lang="en-US" dirty="0" smtClean="0"/>
              <a:t>	ii</a:t>
            </a:r>
            <a:r>
              <a:rPr lang="en-US" dirty="0"/>
              <a:t>. Mark the ball ready for play without undue delay. </a:t>
            </a:r>
          </a:p>
          <a:p>
            <a:pPr>
              <a:buNone/>
            </a:pPr>
            <a:r>
              <a:rPr lang="en-US" dirty="0" smtClean="0"/>
              <a:t>	iii</a:t>
            </a:r>
            <a:r>
              <a:rPr lang="en-US" dirty="0"/>
              <a:t>. Don’t rush the ready for play if players seem confused or disorganized as a result of penalty administration.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Umpire Duties</a:t>
            </a:r>
            <a:endParaRPr lang="en-US" dirty="0"/>
          </a:p>
        </p:txBody>
      </p:sp>
      <p:sp>
        <p:nvSpPr>
          <p:cNvPr id="3" name="Content Placeholder 2"/>
          <p:cNvSpPr>
            <a:spLocks noGrp="1"/>
          </p:cNvSpPr>
          <p:nvPr>
            <p:ph idx="1"/>
          </p:nvPr>
        </p:nvSpPr>
        <p:spPr/>
        <p:txBody>
          <a:bodyPr>
            <a:normAutofit/>
          </a:bodyPr>
          <a:lstStyle/>
          <a:p>
            <a:pPr>
              <a:buNone/>
            </a:pPr>
            <a:r>
              <a:rPr lang="en-US" dirty="0" smtClean="0"/>
              <a:t>	a. Find out what the flag is for as soon as possible. </a:t>
            </a:r>
          </a:p>
          <a:p>
            <a:pPr>
              <a:buNone/>
            </a:pPr>
            <a:r>
              <a:rPr lang="en-US" dirty="0" smtClean="0"/>
              <a:t>	b. Become an expert in penalty administration and be an aid to the Referee throughout the enforcement process. </a:t>
            </a:r>
          </a:p>
          <a:p>
            <a:pPr>
              <a:buNone/>
            </a:pPr>
            <a:r>
              <a:rPr lang="en-US" dirty="0" smtClean="0"/>
              <a:t>	c. If a team decision is needed, find a team captain. </a:t>
            </a:r>
          </a:p>
          <a:p>
            <a:pPr>
              <a:buNone/>
            </a:pPr>
            <a:r>
              <a:rPr lang="en-US" dirty="0" smtClean="0"/>
              <a:t>	d. Get the football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Umpire Duties</a:t>
            </a:r>
            <a:endParaRPr lang="en-US" dirty="0"/>
          </a:p>
        </p:txBody>
      </p:sp>
      <p:sp>
        <p:nvSpPr>
          <p:cNvPr id="3" name="Content Placeholder 2"/>
          <p:cNvSpPr>
            <a:spLocks noGrp="1"/>
          </p:cNvSpPr>
          <p:nvPr>
            <p:ph idx="1"/>
          </p:nvPr>
        </p:nvSpPr>
        <p:spPr/>
        <p:txBody>
          <a:bodyPr/>
          <a:lstStyle/>
          <a:p>
            <a:pPr>
              <a:buNone/>
            </a:pPr>
            <a:r>
              <a:rPr lang="en-US" dirty="0" smtClean="0"/>
              <a:t>	e. Listen to the Referee’s instructions (again, be an aid….don’t let the Referee make a mistake). </a:t>
            </a:r>
          </a:p>
          <a:p>
            <a:pPr>
              <a:buNone/>
            </a:pPr>
            <a:r>
              <a:rPr lang="en-US" dirty="0" smtClean="0"/>
              <a:t>	f. Walk off the distance, and put the ball down quickly and purposefully. </a:t>
            </a:r>
          </a:p>
          <a:p>
            <a:pPr>
              <a:buNone/>
            </a:pPr>
            <a:r>
              <a:rPr lang="en-US" dirty="0" smtClean="0"/>
              <a:t>	g. Check the distance with your wing officials. </a:t>
            </a:r>
          </a:p>
          <a:p>
            <a:pPr>
              <a:buNone/>
            </a:pPr>
            <a:r>
              <a:rPr lang="en-US" dirty="0" smtClean="0"/>
              <a:t>	h. Assist the Referee with clock status.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Linesman</a:t>
            </a:r>
            <a:endParaRPr lang="en-US" dirty="0"/>
          </a:p>
        </p:txBody>
      </p:sp>
      <p:sp>
        <p:nvSpPr>
          <p:cNvPr id="3" name="Content Placeholder 2"/>
          <p:cNvSpPr>
            <a:spLocks noGrp="1"/>
          </p:cNvSpPr>
          <p:nvPr>
            <p:ph idx="1"/>
          </p:nvPr>
        </p:nvSpPr>
        <p:spPr/>
        <p:txBody>
          <a:bodyPr>
            <a:normAutofit/>
          </a:bodyPr>
          <a:lstStyle/>
          <a:p>
            <a:pPr>
              <a:buNone/>
            </a:pPr>
            <a:r>
              <a:rPr lang="en-US" dirty="0" smtClean="0"/>
              <a:t>	a. Communicate with the head coach the foul and anything unusual such as a loss of down or status of the clock if near the end of a half. </a:t>
            </a:r>
          </a:p>
          <a:p>
            <a:pPr>
              <a:buNone/>
            </a:pPr>
            <a:r>
              <a:rPr lang="en-US" dirty="0" smtClean="0"/>
              <a:t>	b. Cover flags, as needed, if Back Judge on your side is calling official. </a:t>
            </a:r>
          </a:p>
          <a:p>
            <a:pPr>
              <a:buNone/>
            </a:pPr>
            <a:r>
              <a:rPr lang="en-US" dirty="0" smtClean="0"/>
              <a:t>	c. Walk the penalty off with the Umpire. </a:t>
            </a:r>
          </a:p>
          <a:p>
            <a:pPr>
              <a:buNone/>
            </a:pPr>
            <a:r>
              <a:rPr lang="en-US" dirty="0" smtClean="0"/>
              <a:t>	d. You are the primary confirmation on penalty administration.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Line Judge</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 Communicate with the head coach the foul and anything unusual such as a loss of down or status of the clock if near the end of a half. </a:t>
            </a:r>
          </a:p>
          <a:p>
            <a:pPr>
              <a:buNone/>
            </a:pPr>
            <a:r>
              <a:rPr lang="en-US" dirty="0" smtClean="0"/>
              <a:t>	b. You are the secondary confirmation on penalty administration. </a:t>
            </a:r>
          </a:p>
          <a:p>
            <a:pPr>
              <a:buNone/>
            </a:pPr>
            <a:r>
              <a:rPr lang="en-US" dirty="0" smtClean="0"/>
              <a:t>	c. Cover flags, as needed, if Back Judge is the calling official. </a:t>
            </a:r>
          </a:p>
          <a:p>
            <a:pPr>
              <a:buNone/>
            </a:pPr>
            <a:r>
              <a:rPr lang="en-US" dirty="0" smtClean="0"/>
              <a:t>	d. Assist the Referee by signaling resulting down and the clock status.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Judge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 Communicate the status of the ball and the result of the play. Be prepared to ‘hold the spot’ until an enforcement choice is made. </a:t>
            </a:r>
          </a:p>
          <a:p>
            <a:pPr>
              <a:buNone/>
            </a:pPr>
            <a:r>
              <a:rPr lang="en-US" dirty="0" smtClean="0"/>
              <a:t>	b. You are primarily responsible for ‘covering’ flags as the calling official reports the foul(s) to the Referee. All flags should be covered even if it means covering a flag on the opposite side of the field. Exceptions: Dead ball fouls called by wing officials do NOT need to be covered by the Back  Judge. Similarly, delay-of-game calls by the Back Judge do NOT require coverage by any other official. </a:t>
            </a:r>
          </a:p>
          <a:p>
            <a:pPr>
              <a:buNone/>
            </a:pPr>
            <a:r>
              <a:rPr lang="en-US" dirty="0" smtClean="0"/>
              <a:t>	c. You are responsible for clock status. </a:t>
            </a:r>
          </a:p>
          <a:p>
            <a:pPr>
              <a:buNone/>
            </a:pPr>
            <a:r>
              <a:rPr lang="en-US" dirty="0" smtClean="0"/>
              <a:t>	d. You are the third party for confirmation on penalty administration.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0"/>
            <a:ext cx="7772400" cy="5861304"/>
          </a:xfrm>
        </p:spPr>
        <p:txBody>
          <a:bodyPr/>
          <a:lstStyle/>
          <a:p>
            <a:r>
              <a:rPr lang="en-US" sz="6000" b="1" dirty="0"/>
              <a:t>Efficient Penalty Enforcement Techniques </a:t>
            </a:r>
            <a:endParaRPr lang="en-US" sz="6000" dirty="0"/>
          </a:p>
        </p:txBody>
      </p:sp>
      <p:sp>
        <p:nvSpPr>
          <p:cNvPr id="3" name="Subtitle 2"/>
          <p:cNvSpPr>
            <a:spLocks noGrp="1"/>
          </p:cNvSpPr>
          <p:nvPr>
            <p:ph type="subTitle" idx="1"/>
          </p:nvPr>
        </p:nvSpPr>
        <p:spPr>
          <a:xfrm>
            <a:off x="838200" y="4495800"/>
            <a:ext cx="7772400" cy="1508760"/>
          </a:xfrm>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General Commentary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There are too many scenarios to specifically address exactly where to conduct the ‘report foul’ discussion between the calling official and the Referee. Common sense should prevail. Once the Referee is aware that a foul has occurred, he should proactively move toward the calling official to expedite the enforcement process. Likewise, the calling official should make every effort to meet the Referee at the most efficient spot, which could be the previous spot. Remember, the mechanic also requires the Umpire to be a second set of ears in deciphering information from the calling official and determining enforcement options. With that in mind, it makes sense for the Linesman and Back Judge  to make every effort to return to an area that is most convenient for both Referee and Umpire to participate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Other Tips about Penalty Enforcement </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Most pre-snap fouls will require very little discussion. The Referee should pick up the player number in most </a:t>
            </a:r>
            <a:r>
              <a:rPr lang="en-US" dirty="0" smtClean="0"/>
              <a:t>Everyone </a:t>
            </a:r>
            <a:r>
              <a:rPr lang="en-US" dirty="0" smtClean="0"/>
              <a:t>on the crew should know, understand and be able to explain penalty administration to the coaches. </a:t>
            </a:r>
          </a:p>
          <a:p>
            <a:r>
              <a:rPr lang="en-US" dirty="0" smtClean="0"/>
              <a:t>Free Kick Fouls: Officials should get the decision from the sideline coach ASAP. </a:t>
            </a:r>
          </a:p>
          <a:p>
            <a:r>
              <a:rPr lang="en-US" dirty="0" smtClean="0"/>
              <a:t>Communicate clock status to the Referee and the entire crew.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9600" dirty="0" smtClean="0"/>
              <a:t>Thank You </a:t>
            </a:r>
            <a:endParaRPr lang="en-US" sz="9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Efficient Penalty Enforcement Techniques </a:t>
            </a:r>
            <a:endParaRPr lang="en-US" sz="2800" dirty="0"/>
          </a:p>
        </p:txBody>
      </p:sp>
      <p:sp>
        <p:nvSpPr>
          <p:cNvPr id="3" name="Content Placeholder 2"/>
          <p:cNvSpPr>
            <a:spLocks noGrp="1"/>
          </p:cNvSpPr>
          <p:nvPr>
            <p:ph idx="1"/>
          </p:nvPr>
        </p:nvSpPr>
        <p:spPr/>
        <p:txBody>
          <a:bodyPr>
            <a:normAutofit fontScale="70000" lnSpcReduction="20000"/>
          </a:bodyPr>
          <a:lstStyle/>
          <a:p>
            <a:endParaRPr lang="en-US" dirty="0"/>
          </a:p>
          <a:p>
            <a:pPr>
              <a:buNone/>
            </a:pPr>
            <a:r>
              <a:rPr lang="en-US" dirty="0" smtClean="0"/>
              <a:t>	</a:t>
            </a:r>
            <a:r>
              <a:rPr lang="en-US" b="1" dirty="0" smtClean="0"/>
              <a:t>1</a:t>
            </a:r>
            <a:r>
              <a:rPr lang="en-US" b="1" dirty="0"/>
              <a:t>. Goals </a:t>
            </a:r>
          </a:p>
          <a:p>
            <a:endParaRPr lang="en-US" b="1" dirty="0"/>
          </a:p>
          <a:p>
            <a:pPr>
              <a:buNone/>
            </a:pPr>
            <a:r>
              <a:rPr lang="en-US" b="1" dirty="0" smtClean="0"/>
              <a:t>	2</a:t>
            </a:r>
            <a:r>
              <a:rPr lang="en-US" b="1" dirty="0"/>
              <a:t>. Expected Results </a:t>
            </a:r>
          </a:p>
          <a:p>
            <a:endParaRPr lang="en-US" b="1" dirty="0"/>
          </a:p>
          <a:p>
            <a:pPr>
              <a:buNone/>
            </a:pPr>
            <a:r>
              <a:rPr lang="en-US" b="1" dirty="0" smtClean="0"/>
              <a:t>	3</a:t>
            </a:r>
            <a:r>
              <a:rPr lang="en-US" b="1" dirty="0"/>
              <a:t>. Calling Official’s Requirements </a:t>
            </a:r>
          </a:p>
          <a:p>
            <a:endParaRPr lang="en-US" b="1" dirty="0"/>
          </a:p>
          <a:p>
            <a:pPr>
              <a:buNone/>
            </a:pPr>
            <a:r>
              <a:rPr lang="en-US" b="1" dirty="0" smtClean="0"/>
              <a:t>	4</a:t>
            </a:r>
            <a:r>
              <a:rPr lang="en-US" b="1" dirty="0"/>
              <a:t>. Other Officials’ Duties by Position </a:t>
            </a:r>
          </a:p>
          <a:p>
            <a:endParaRPr lang="en-US" b="1" dirty="0"/>
          </a:p>
          <a:p>
            <a:pPr>
              <a:buNone/>
            </a:pPr>
            <a:r>
              <a:rPr lang="en-US" b="1" dirty="0" smtClean="0"/>
              <a:t>	5</a:t>
            </a:r>
            <a:r>
              <a:rPr lang="en-US" b="1" dirty="0"/>
              <a:t>. General Commentary </a:t>
            </a:r>
            <a:endParaRPr lang="en-US" b="1" dirty="0" smtClean="0"/>
          </a:p>
          <a:p>
            <a:endParaRPr lang="en-US" b="1" dirty="0"/>
          </a:p>
          <a:p>
            <a:pPr>
              <a:buNone/>
            </a:pPr>
            <a:r>
              <a:rPr lang="en-US" b="1" dirty="0" smtClean="0"/>
              <a:t>	6</a:t>
            </a:r>
            <a:r>
              <a:rPr lang="en-US" b="1" dirty="0"/>
              <a:t>. Other Tips about Penalty Enforcement </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down)">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wipe(down)">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Efficient Penalty Enforcement Techniques </a:t>
            </a:r>
            <a:endParaRPr lang="en-US" sz="2800" dirty="0"/>
          </a:p>
        </p:txBody>
      </p:sp>
      <p:sp>
        <p:nvSpPr>
          <p:cNvPr id="3" name="Content Placeholder 2"/>
          <p:cNvSpPr>
            <a:spLocks noGrp="1"/>
          </p:cNvSpPr>
          <p:nvPr>
            <p:ph idx="1"/>
          </p:nvPr>
        </p:nvSpPr>
        <p:spPr/>
        <p:txBody>
          <a:bodyPr>
            <a:normAutofit/>
          </a:bodyPr>
          <a:lstStyle/>
          <a:p>
            <a:pPr>
              <a:buNone/>
            </a:pPr>
            <a:r>
              <a:rPr lang="en-US" dirty="0" smtClean="0"/>
              <a:t>1</a:t>
            </a:r>
            <a:r>
              <a:rPr lang="en-US" dirty="0"/>
              <a:t>. Goals </a:t>
            </a:r>
            <a:endParaRPr lang="en-US" dirty="0" smtClean="0"/>
          </a:p>
          <a:p>
            <a:r>
              <a:rPr lang="en-US" dirty="0" smtClean="0"/>
              <a:t>Create </a:t>
            </a:r>
            <a:r>
              <a:rPr lang="en-US" dirty="0"/>
              <a:t>consistency in our mechanics. </a:t>
            </a:r>
          </a:p>
          <a:p>
            <a:r>
              <a:rPr lang="en-US" dirty="0" smtClean="0"/>
              <a:t>Be </a:t>
            </a:r>
            <a:r>
              <a:rPr lang="en-US" dirty="0"/>
              <a:t>as efficient as possible. </a:t>
            </a:r>
          </a:p>
          <a:p>
            <a:r>
              <a:rPr lang="en-US" dirty="0" smtClean="0"/>
              <a:t>Promote </a:t>
            </a:r>
            <a:r>
              <a:rPr lang="en-US" dirty="0"/>
              <a:t>confidence and eliminate the appearance of confusion by moving smartly and with purpose while specifically avoiding the appearance of wandering around.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Efficient Penalty Enforcement Techniques </a:t>
            </a:r>
            <a:endParaRPr lang="en-US" sz="2800" dirty="0"/>
          </a:p>
        </p:txBody>
      </p:sp>
      <p:sp>
        <p:nvSpPr>
          <p:cNvPr id="3" name="Content Placeholder 2"/>
          <p:cNvSpPr>
            <a:spLocks noGrp="1"/>
          </p:cNvSpPr>
          <p:nvPr>
            <p:ph idx="1"/>
          </p:nvPr>
        </p:nvSpPr>
        <p:spPr/>
        <p:txBody>
          <a:bodyPr>
            <a:normAutofit/>
          </a:bodyPr>
          <a:lstStyle/>
          <a:p>
            <a:pPr>
              <a:buNone/>
            </a:pPr>
            <a:r>
              <a:rPr lang="en-US" dirty="0" smtClean="0"/>
              <a:t>2</a:t>
            </a:r>
            <a:r>
              <a:rPr lang="en-US" dirty="0"/>
              <a:t>. Expected Results </a:t>
            </a:r>
          </a:p>
          <a:p>
            <a:r>
              <a:rPr lang="en-US" dirty="0" smtClean="0"/>
              <a:t>Move </a:t>
            </a:r>
            <a:r>
              <a:rPr lang="en-US" dirty="0"/>
              <a:t>the game along at a more professional pace. </a:t>
            </a:r>
          </a:p>
          <a:p>
            <a:r>
              <a:rPr lang="en-US" dirty="0" smtClean="0"/>
              <a:t>Appear </a:t>
            </a:r>
            <a:r>
              <a:rPr lang="en-US" dirty="0"/>
              <a:t>more confident as a crew. </a:t>
            </a:r>
          </a:p>
          <a:p>
            <a:r>
              <a:rPr lang="en-US" dirty="0" smtClean="0"/>
              <a:t>Draw </a:t>
            </a:r>
            <a:r>
              <a:rPr lang="en-US" dirty="0"/>
              <a:t>less criticism. </a:t>
            </a:r>
          </a:p>
          <a:p>
            <a:r>
              <a:rPr lang="en-US" dirty="0" smtClean="0"/>
              <a:t>Reduce </a:t>
            </a:r>
            <a:r>
              <a:rPr lang="en-US" dirty="0"/>
              <a:t>game time. </a:t>
            </a:r>
          </a:p>
          <a:p>
            <a:r>
              <a:rPr lang="en-US" dirty="0" smtClean="0"/>
              <a:t>Save </a:t>
            </a:r>
            <a:r>
              <a:rPr lang="en-US" dirty="0"/>
              <a:t>steps/energy.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Efficient Penalty Enforcement Techniques </a:t>
            </a:r>
            <a:endParaRPr lang="en-US" sz="2800"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3</a:t>
            </a:r>
            <a:r>
              <a:rPr lang="en-US" dirty="0"/>
              <a:t>. Calling Official’s Requirements </a:t>
            </a:r>
          </a:p>
          <a:p>
            <a:r>
              <a:rPr lang="en-US" dirty="0" smtClean="0"/>
              <a:t>Stop </a:t>
            </a:r>
            <a:r>
              <a:rPr lang="en-US" dirty="0"/>
              <a:t>the clock. </a:t>
            </a:r>
          </a:p>
          <a:p>
            <a:r>
              <a:rPr lang="en-US" dirty="0" smtClean="0"/>
              <a:t>If </a:t>
            </a:r>
            <a:r>
              <a:rPr lang="en-US" dirty="0"/>
              <a:t>a live-ball foul, sound a whistle so that everyone else is alerted to the fact that a foul call has been made. </a:t>
            </a:r>
          </a:p>
          <a:p>
            <a:r>
              <a:rPr lang="en-US" dirty="0" smtClean="0"/>
              <a:t>Get </a:t>
            </a:r>
            <a:r>
              <a:rPr lang="en-US" dirty="0"/>
              <a:t>the offending player’s number. </a:t>
            </a:r>
          </a:p>
          <a:p>
            <a:r>
              <a:rPr lang="en-US" dirty="0" smtClean="0"/>
              <a:t>If </a:t>
            </a:r>
            <a:r>
              <a:rPr lang="en-US" dirty="0"/>
              <a:t>multiple flags in the same area: </a:t>
            </a:r>
          </a:p>
          <a:p>
            <a:pPr>
              <a:buNone/>
            </a:pPr>
            <a:r>
              <a:rPr lang="en-US" dirty="0" smtClean="0"/>
              <a:t>	a</a:t>
            </a:r>
            <a:r>
              <a:rPr lang="en-US" dirty="0"/>
              <a:t>. Get together with other calling official(s) and make a determination as to what will be reported. </a:t>
            </a:r>
          </a:p>
          <a:p>
            <a:pPr>
              <a:buNone/>
            </a:pPr>
            <a:r>
              <a:rPr lang="en-US" dirty="0" smtClean="0"/>
              <a:t>	b</a:t>
            </a:r>
            <a:r>
              <a:rPr lang="en-US" dirty="0"/>
              <a:t>. If one foul, make a decision quickly and only one official reports the foul to the Referee. </a:t>
            </a:r>
          </a:p>
          <a:p>
            <a:pPr>
              <a:buNone/>
            </a:pPr>
            <a:r>
              <a:rPr lang="en-US" dirty="0" smtClean="0"/>
              <a:t>	c</a:t>
            </a:r>
            <a:r>
              <a:rPr lang="en-US" dirty="0"/>
              <a:t>. If multiple fouls, all ‘calling officials’ report their fouls to the Referee.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Efficient Penalty Enforcement Techniques </a:t>
            </a:r>
            <a:endParaRPr lang="en-US" sz="2800" dirty="0"/>
          </a:p>
        </p:txBody>
      </p:sp>
      <p:sp>
        <p:nvSpPr>
          <p:cNvPr id="3" name="Content Placeholder 2"/>
          <p:cNvSpPr>
            <a:spLocks noGrp="1"/>
          </p:cNvSpPr>
          <p:nvPr>
            <p:ph idx="1"/>
          </p:nvPr>
        </p:nvSpPr>
        <p:spPr/>
        <p:txBody>
          <a:bodyPr>
            <a:normAutofit fontScale="92500" lnSpcReduction="20000"/>
          </a:bodyPr>
          <a:lstStyle/>
          <a:p>
            <a:r>
              <a:rPr lang="en-US" dirty="0" smtClean="0"/>
              <a:t>Report </a:t>
            </a:r>
            <a:r>
              <a:rPr lang="en-US" dirty="0"/>
              <a:t>foul(s) to the Referee </a:t>
            </a:r>
          </a:p>
          <a:p>
            <a:pPr>
              <a:buNone/>
            </a:pPr>
            <a:r>
              <a:rPr lang="en-US" dirty="0" smtClean="0"/>
              <a:t>	a</a:t>
            </a:r>
            <a:r>
              <a:rPr lang="en-US" dirty="0"/>
              <a:t>. Fouls prior to the snap: </a:t>
            </a:r>
          </a:p>
          <a:p>
            <a:pPr>
              <a:buNone/>
            </a:pPr>
            <a:r>
              <a:rPr lang="en-US" dirty="0" smtClean="0"/>
              <a:t>	</a:t>
            </a:r>
            <a:r>
              <a:rPr lang="en-US" dirty="0" err="1" smtClean="0"/>
              <a:t>i</a:t>
            </a:r>
            <a:r>
              <a:rPr lang="en-US" dirty="0"/>
              <a:t>. Calling official will meet the Referee at the </a:t>
            </a:r>
            <a:r>
              <a:rPr lang="en-US" dirty="0" smtClean="0"/>
              <a:t>in the offensive backfield </a:t>
            </a:r>
            <a:r>
              <a:rPr lang="en-US" dirty="0" smtClean="0"/>
              <a:t>to </a:t>
            </a:r>
            <a:r>
              <a:rPr lang="en-US" dirty="0"/>
              <a:t>report the foul. </a:t>
            </a:r>
          </a:p>
          <a:p>
            <a:pPr>
              <a:buNone/>
            </a:pPr>
            <a:r>
              <a:rPr lang="en-US" b="1" i="1" dirty="0" smtClean="0"/>
              <a:t>	Note</a:t>
            </a:r>
            <a:r>
              <a:rPr lang="en-US" b="1" i="1" dirty="0"/>
              <a:t>: On Dead Ball Fouls with one official making the call: Wing Official – False Start, Encroachment &amp; Illegal Substitution or </a:t>
            </a:r>
            <a:r>
              <a:rPr lang="en-US" b="1" i="1" dirty="0" smtClean="0"/>
              <a:t>Back </a:t>
            </a:r>
            <a:r>
              <a:rPr lang="en-US" b="1" i="1" dirty="0"/>
              <a:t>Judge – Delay-of-Game – the calling official may give the prescribed signal for the type of foul to the Referee as he is moving to report the number of the offending player. </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Efficient Penalty Enforcement Techniques </a:t>
            </a:r>
            <a:endParaRPr lang="en-US" sz="2800"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b</a:t>
            </a:r>
            <a:r>
              <a:rPr lang="en-US" dirty="0"/>
              <a:t>. Live ball or post-play fouls: </a:t>
            </a:r>
          </a:p>
          <a:p>
            <a:pPr>
              <a:buNone/>
            </a:pPr>
            <a:r>
              <a:rPr lang="en-US" dirty="0" smtClean="0"/>
              <a:t>	</a:t>
            </a:r>
            <a:r>
              <a:rPr lang="en-US" dirty="0" err="1" smtClean="0"/>
              <a:t>i</a:t>
            </a:r>
            <a:r>
              <a:rPr lang="en-US" dirty="0"/>
              <a:t>. If the end of the play is more than fifteen yards downfield, meet the Referee: </a:t>
            </a:r>
          </a:p>
          <a:p>
            <a:pPr>
              <a:buNone/>
            </a:pPr>
            <a:r>
              <a:rPr lang="en-US" dirty="0" smtClean="0"/>
              <a:t>	a</a:t>
            </a:r>
            <a:r>
              <a:rPr lang="en-US" dirty="0"/>
              <a:t>. at the spot of the flag, or </a:t>
            </a:r>
          </a:p>
          <a:p>
            <a:pPr>
              <a:buNone/>
            </a:pPr>
            <a:r>
              <a:rPr lang="en-US" dirty="0" smtClean="0"/>
              <a:t>	b</a:t>
            </a:r>
            <a:r>
              <a:rPr lang="en-US" dirty="0"/>
              <a:t>. “half way” as he (the Referee) is advancing downfield. </a:t>
            </a:r>
          </a:p>
          <a:p>
            <a:pPr>
              <a:buNone/>
            </a:pPr>
            <a:r>
              <a:rPr lang="en-US" dirty="0" smtClean="0"/>
              <a:t>	ii</a:t>
            </a:r>
            <a:r>
              <a:rPr lang="en-US" dirty="0"/>
              <a:t>. If the end of the play is less than fifteen yards downfield or the succeeding spot would otherwise be the previous spot, meet the Referee: </a:t>
            </a:r>
          </a:p>
          <a:p>
            <a:pPr>
              <a:buNone/>
            </a:pPr>
            <a:r>
              <a:rPr lang="en-US" dirty="0" smtClean="0"/>
              <a:t>	a</a:t>
            </a:r>
            <a:r>
              <a:rPr lang="en-US" dirty="0"/>
              <a:t>. at the previous spot, or </a:t>
            </a:r>
          </a:p>
          <a:p>
            <a:pPr>
              <a:buNone/>
            </a:pPr>
            <a:r>
              <a:rPr lang="en-US" dirty="0" smtClean="0"/>
              <a:t>	b</a:t>
            </a:r>
            <a:r>
              <a:rPr lang="en-US" dirty="0"/>
              <a:t>. the spot of the flag.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Efficient Penalty Enforcement Techniques </a:t>
            </a:r>
            <a:endParaRPr lang="en-US" sz="2800"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	c</a:t>
            </a:r>
            <a:r>
              <a:rPr lang="en-US" dirty="0"/>
              <a:t>. Report clearly, concisely, completely, and calmly the: </a:t>
            </a:r>
          </a:p>
          <a:p>
            <a:pPr>
              <a:buNone/>
            </a:pPr>
            <a:r>
              <a:rPr lang="en-US" dirty="0" smtClean="0"/>
              <a:t>	</a:t>
            </a:r>
            <a:r>
              <a:rPr lang="en-US" dirty="0" err="1" smtClean="0"/>
              <a:t>i</a:t>
            </a:r>
            <a:r>
              <a:rPr lang="en-US" dirty="0"/>
              <a:t>. Result of the play (catch/no catch, turnover, first down, etc.). </a:t>
            </a:r>
          </a:p>
          <a:p>
            <a:pPr>
              <a:buNone/>
            </a:pPr>
            <a:r>
              <a:rPr lang="en-US" dirty="0" smtClean="0"/>
              <a:t>	ii</a:t>
            </a:r>
            <a:r>
              <a:rPr lang="en-US" dirty="0"/>
              <a:t>. The type of play from an enforcement point-of-view: Loose ball, Running or Post-Scrimmage Kick (PSK). </a:t>
            </a:r>
          </a:p>
          <a:p>
            <a:pPr>
              <a:buNone/>
            </a:pPr>
            <a:r>
              <a:rPr lang="en-US" dirty="0" smtClean="0"/>
              <a:t>	iii</a:t>
            </a:r>
            <a:r>
              <a:rPr lang="en-US" dirty="0"/>
              <a:t>. The type of foul (Holding, Personal Foul, Pass Interference, etc.). </a:t>
            </a:r>
          </a:p>
          <a:p>
            <a:pPr>
              <a:buNone/>
            </a:pPr>
            <a:r>
              <a:rPr lang="en-US" dirty="0" smtClean="0"/>
              <a:t>	iv</a:t>
            </a:r>
            <a:r>
              <a:rPr lang="en-US" dirty="0"/>
              <a:t>. The offending team. </a:t>
            </a:r>
          </a:p>
          <a:p>
            <a:pPr>
              <a:buNone/>
            </a:pPr>
            <a:r>
              <a:rPr lang="en-US" dirty="0" smtClean="0"/>
              <a:t>	v</a:t>
            </a:r>
            <a:r>
              <a:rPr lang="en-US" dirty="0"/>
              <a:t>. The offending player’s number.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TotalTime>
  <Words>456</Words>
  <Application>Microsoft Office PowerPoint</Application>
  <PresentationFormat>On-screen Show (4:3)</PresentationFormat>
  <Paragraphs>126</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Efficient Penalty Enforcement Techniques </vt:lpstr>
      <vt:lpstr>Efficient Penalty Enforcement Techniques </vt:lpstr>
      <vt:lpstr>Efficient Penalty Enforcement Techniques </vt:lpstr>
      <vt:lpstr>Efficient Penalty Enforcement Techniques </vt:lpstr>
      <vt:lpstr>Efficient Penalty Enforcement Techniques </vt:lpstr>
      <vt:lpstr>Efficient Penalty Enforcement Techniques </vt:lpstr>
      <vt:lpstr>Efficient Penalty Enforcement Techniques </vt:lpstr>
      <vt:lpstr>Efficient Penalty Enforcement Techniques </vt:lpstr>
      <vt:lpstr>Efficient Penalty Enforcement Techniques </vt:lpstr>
      <vt:lpstr>Referee Duties</vt:lpstr>
      <vt:lpstr>Referee Duties</vt:lpstr>
      <vt:lpstr>Referee Duties</vt:lpstr>
      <vt:lpstr>Referee Duties</vt:lpstr>
      <vt:lpstr>Umpire Duties</vt:lpstr>
      <vt:lpstr>Umpire Duties</vt:lpstr>
      <vt:lpstr>Head Linesman</vt:lpstr>
      <vt:lpstr>Line Judge</vt:lpstr>
      <vt:lpstr>Back Judge</vt:lpstr>
      <vt:lpstr> General Commentary  </vt:lpstr>
      <vt:lpstr>Other Tips about Penalty Enforcement  </vt:lpstr>
      <vt:lpstr>Slide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Penalty Enforcement Techniques</dc:title>
  <dc:creator>Bobby</dc:creator>
  <cp:lastModifiedBy>SteveS</cp:lastModifiedBy>
  <cp:revision>15</cp:revision>
  <dcterms:created xsi:type="dcterms:W3CDTF">2014-02-19T01:51:07Z</dcterms:created>
  <dcterms:modified xsi:type="dcterms:W3CDTF">2015-07-07T02:33:44Z</dcterms:modified>
</cp:coreProperties>
</file>