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8" r:id="rId3"/>
    <p:sldId id="257" r:id="rId4"/>
    <p:sldId id="320" r:id="rId5"/>
    <p:sldId id="321" r:id="rId6"/>
    <p:sldId id="322" r:id="rId7"/>
    <p:sldId id="323" r:id="rId8"/>
    <p:sldId id="324" r:id="rId9"/>
    <p:sldId id="325" r:id="rId10"/>
    <p:sldId id="326" r:id="rId11"/>
    <p:sldId id="327" r:id="rId12"/>
    <p:sldId id="292" r:id="rId13"/>
    <p:sldId id="258" r:id="rId14"/>
    <p:sldId id="278" r:id="rId15"/>
    <p:sldId id="279" r:id="rId16"/>
    <p:sldId id="280" r:id="rId17"/>
    <p:sldId id="281" r:id="rId18"/>
    <p:sldId id="282" r:id="rId19"/>
    <p:sldId id="283" r:id="rId20"/>
    <p:sldId id="284" r:id="rId21"/>
    <p:sldId id="285" r:id="rId22"/>
    <p:sldId id="290" r:id="rId23"/>
    <p:sldId id="291" r:id="rId24"/>
    <p:sldId id="293" r:id="rId25"/>
    <p:sldId id="294" r:id="rId26"/>
    <p:sldId id="295" r:id="rId27"/>
    <p:sldId id="296" r:id="rId28"/>
    <p:sldId id="297" r:id="rId29"/>
    <p:sldId id="298" r:id="rId30"/>
    <p:sldId id="299" r:id="rId31"/>
    <p:sldId id="300" r:id="rId32"/>
    <p:sldId id="301" r:id="rId33"/>
    <p:sldId id="336" r:id="rId34"/>
    <p:sldId id="337" r:id="rId35"/>
    <p:sldId id="302" r:id="rId36"/>
    <p:sldId id="303" r:id="rId37"/>
    <p:sldId id="304" r:id="rId38"/>
    <p:sldId id="305" r:id="rId39"/>
    <p:sldId id="307" r:id="rId40"/>
    <p:sldId id="259" r:id="rId41"/>
    <p:sldId id="260" r:id="rId42"/>
    <p:sldId id="261" r:id="rId43"/>
    <p:sldId id="277" r:id="rId44"/>
    <p:sldId id="262" r:id="rId45"/>
    <p:sldId id="263" r:id="rId46"/>
    <p:sldId id="264" r:id="rId47"/>
    <p:sldId id="265" r:id="rId48"/>
    <p:sldId id="266" r:id="rId49"/>
    <p:sldId id="267" r:id="rId50"/>
    <p:sldId id="268" r:id="rId51"/>
    <p:sldId id="270" r:id="rId52"/>
    <p:sldId id="271" r:id="rId53"/>
    <p:sldId id="272" r:id="rId54"/>
    <p:sldId id="273" r:id="rId55"/>
    <p:sldId id="274" r:id="rId56"/>
    <p:sldId id="275" r:id="rId57"/>
    <p:sldId id="276" r:id="rId58"/>
    <p:sldId id="308" r:id="rId59"/>
    <p:sldId id="309" r:id="rId60"/>
    <p:sldId id="310" r:id="rId61"/>
    <p:sldId id="311" r:id="rId62"/>
    <p:sldId id="312" r:id="rId63"/>
    <p:sldId id="314" r:id="rId64"/>
    <p:sldId id="315" r:id="rId65"/>
    <p:sldId id="316" r:id="rId66"/>
    <p:sldId id="317" r:id="rId67"/>
    <p:sldId id="318" r:id="rId68"/>
    <p:sldId id="319" r:id="rId69"/>
    <p:sldId id="329" r:id="rId70"/>
    <p:sldId id="330" r:id="rId71"/>
    <p:sldId id="331" r:id="rId72"/>
    <p:sldId id="332" r:id="rId73"/>
    <p:sldId id="333" r:id="rId74"/>
    <p:sldId id="334" r:id="rId75"/>
    <p:sldId id="335"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660"/>
  </p:normalViewPr>
  <p:slideViewPr>
    <p:cSldViewPr snapToGrid="0">
      <p:cViewPr varScale="1">
        <p:scale>
          <a:sx n="67" d="100"/>
          <a:sy n="67" d="100"/>
        </p:scale>
        <p:origin x="102"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FB754D-59E7-462F-9BA0-5D3A7646C8E7}" type="datetimeFigureOut">
              <a:rPr lang="en-US" smtClean="0"/>
              <a:t>7/16/2016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161929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B754D-59E7-462F-9BA0-5D3A7646C8E7}" type="datetimeFigureOut">
              <a:rPr lang="en-US" smtClean="0"/>
              <a:t>7/16/2016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297058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B754D-59E7-462F-9BA0-5D3A7646C8E7}" type="datetimeFigureOut">
              <a:rPr lang="en-US" smtClean="0"/>
              <a:t>7/16/2016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653308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B754D-59E7-462F-9BA0-5D3A7646C8E7}" type="datetimeFigureOut">
              <a:rPr lang="en-US" smtClean="0"/>
              <a:t>7/16/2016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175949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B754D-59E7-462F-9BA0-5D3A7646C8E7}" type="datetimeFigureOut">
              <a:rPr lang="en-US" smtClean="0"/>
              <a:t>7/16/2016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4152157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FB754D-59E7-462F-9BA0-5D3A7646C8E7}" type="datetimeFigureOut">
              <a:rPr lang="en-US" smtClean="0"/>
              <a:t>7/16/2016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2743398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FB754D-59E7-462F-9BA0-5D3A7646C8E7}" type="datetimeFigureOut">
              <a:rPr lang="en-US" smtClean="0"/>
              <a:t>7/16/2016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133291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FB754D-59E7-462F-9BA0-5D3A7646C8E7}" type="datetimeFigureOut">
              <a:rPr lang="en-US" smtClean="0"/>
              <a:t>7/16/2016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365634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B754D-59E7-462F-9BA0-5D3A7646C8E7}" type="datetimeFigureOut">
              <a:rPr lang="en-US" smtClean="0"/>
              <a:t>7/16/2016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175077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B754D-59E7-462F-9BA0-5D3A7646C8E7}" type="datetimeFigureOut">
              <a:rPr lang="en-US" smtClean="0"/>
              <a:t>7/16/2016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298255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B754D-59E7-462F-9BA0-5D3A7646C8E7}" type="datetimeFigureOut">
              <a:rPr lang="en-US" smtClean="0"/>
              <a:t>7/16/2016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1C1A1-9741-45DE-AEB7-8C9008D96E20}" type="slidenum">
              <a:rPr lang="en-US" smtClean="0"/>
              <a:t>‹#›</a:t>
            </a:fld>
            <a:endParaRPr lang="en-US"/>
          </a:p>
        </p:txBody>
      </p:sp>
    </p:spTree>
    <p:extLst>
      <p:ext uri="{BB962C8B-B14F-4D97-AF65-F5344CB8AC3E}">
        <p14:creationId xmlns:p14="http://schemas.microsoft.com/office/powerpoint/2010/main" val="192452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B754D-59E7-462F-9BA0-5D3A7646C8E7}" type="datetimeFigureOut">
              <a:rPr lang="en-US" smtClean="0"/>
              <a:t>7/16/2016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1C1A1-9741-45DE-AEB7-8C9008D96E20}" type="slidenum">
              <a:rPr lang="en-US" smtClean="0"/>
              <a:t>‹#›</a:t>
            </a:fld>
            <a:endParaRPr lang="en-US"/>
          </a:p>
        </p:txBody>
      </p:sp>
    </p:spTree>
    <p:extLst>
      <p:ext uri="{BB962C8B-B14F-4D97-AF65-F5344CB8AC3E}">
        <p14:creationId xmlns:p14="http://schemas.microsoft.com/office/powerpoint/2010/main" val="3682849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dirty="0" smtClean="0">
                <a:solidFill>
                  <a:srgbClr val="FFFF00"/>
                </a:solidFill>
              </a:rPr>
              <a:t>COMMUNICATION</a:t>
            </a:r>
            <a:endParaRPr lang="en-US" sz="9600" b="1" dirty="0">
              <a:solidFill>
                <a:srgbClr val="FFFF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37310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Rules Knowledge</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b="1" dirty="0" smtClean="0">
                <a:solidFill>
                  <a:schemeClr val="bg1"/>
                </a:solidFill>
              </a:rPr>
              <a:t>Coaches </a:t>
            </a:r>
          </a:p>
          <a:p>
            <a:pPr marL="0" indent="0">
              <a:buNone/>
            </a:pPr>
            <a:r>
              <a:rPr lang="en-US" dirty="0" smtClean="0">
                <a:solidFill>
                  <a:schemeClr val="bg1"/>
                </a:solidFill>
              </a:rPr>
              <a:t>Know what’s in the rulebook, and have one handy for games. Knowledgeable coaches will get more attention and better results.</a:t>
            </a:r>
          </a:p>
          <a:p>
            <a:pPr marL="0" indent="0">
              <a:buNone/>
            </a:pPr>
            <a:endParaRPr lang="en-US" dirty="0">
              <a:solidFill>
                <a:schemeClr val="bg1"/>
              </a:solidFill>
            </a:endParaRPr>
          </a:p>
          <a:p>
            <a:pPr marL="0" indent="0">
              <a:buNone/>
            </a:pPr>
            <a:r>
              <a:rPr lang="en-US" b="1" dirty="0" smtClean="0">
                <a:solidFill>
                  <a:schemeClr val="bg1"/>
                </a:solidFill>
              </a:rPr>
              <a:t>Officials</a:t>
            </a:r>
            <a:r>
              <a:rPr lang="en-US" dirty="0" smtClean="0">
                <a:solidFill>
                  <a:schemeClr val="bg1"/>
                </a:solidFill>
              </a:rPr>
              <a:t> </a:t>
            </a:r>
          </a:p>
          <a:p>
            <a:pPr marL="0" indent="0">
              <a:buNone/>
            </a:pPr>
            <a:r>
              <a:rPr lang="en-US" dirty="0" smtClean="0">
                <a:solidFill>
                  <a:schemeClr val="bg1"/>
                </a:solidFill>
              </a:rPr>
              <a:t>Know what’s in the rulebook. Know it like the back of your hand. Have it down cold. This allows you to listen to coaches and decipher the meaning in their comments. It also will lead to better consistency among your crew. Always have the rulebook onsite.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317383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Self-Awareness</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b="1" dirty="0" smtClean="0">
                <a:solidFill>
                  <a:schemeClr val="bg1"/>
                </a:solidFill>
              </a:rPr>
              <a:t>Coaches</a:t>
            </a:r>
            <a:r>
              <a:rPr lang="en-US" dirty="0" smtClean="0">
                <a:solidFill>
                  <a:schemeClr val="bg1"/>
                </a:solidFill>
              </a:rPr>
              <a:t> </a:t>
            </a:r>
          </a:p>
          <a:p>
            <a:pPr marL="0" indent="0">
              <a:buNone/>
            </a:pPr>
            <a:r>
              <a:rPr lang="en-US" dirty="0" smtClean="0">
                <a:solidFill>
                  <a:schemeClr val="bg1"/>
                </a:solidFill>
              </a:rPr>
              <a:t>You want to win, and with that desire comes emotion. Realize that you see the game through this lens, and that your perspective may be biased. Set a great example for your players by always prioritizing sportsmanship in your dealings with officials.</a:t>
            </a:r>
          </a:p>
          <a:p>
            <a:pPr marL="0" indent="0">
              <a:buNone/>
            </a:pPr>
            <a:endParaRPr lang="en-US" dirty="0">
              <a:solidFill>
                <a:schemeClr val="bg1"/>
              </a:solidFill>
            </a:endParaRPr>
          </a:p>
          <a:p>
            <a:pPr marL="0" indent="0">
              <a:buNone/>
            </a:pPr>
            <a:r>
              <a:rPr lang="en-US" b="1" dirty="0" smtClean="0">
                <a:solidFill>
                  <a:schemeClr val="bg1"/>
                </a:solidFill>
              </a:rPr>
              <a:t>Officials</a:t>
            </a:r>
            <a:r>
              <a:rPr lang="en-US" dirty="0" smtClean="0">
                <a:solidFill>
                  <a:schemeClr val="bg1"/>
                </a:solidFill>
              </a:rPr>
              <a:t> </a:t>
            </a:r>
          </a:p>
          <a:p>
            <a:pPr marL="0" indent="0">
              <a:buNone/>
            </a:pPr>
            <a:r>
              <a:rPr lang="en-US" dirty="0" smtClean="0">
                <a:solidFill>
                  <a:schemeClr val="bg1"/>
                </a:solidFill>
              </a:rPr>
              <a:t>Your job is to operate from a position of reason and impartiality, not emotion. The more fired up the coach gets, the calmer you should be.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906168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solidFill>
                  <a:srgbClr val="FFFF00"/>
                </a:solidFill>
              </a:rPr>
              <a:t>Three Rules for Dealing with On-Field Conflict</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74397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Three Rules for Dealing with On-Field Conflict</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There is some great officiating advice from the movie “Roadhouse” that comes from the scene where Dalton, played by Patrick Swayze, explains his three simple rules for bouncers:</a:t>
            </a:r>
          </a:p>
          <a:p>
            <a:pPr marL="0" indent="0">
              <a:buNone/>
            </a:pPr>
            <a:endParaRPr lang="en-US" dirty="0">
              <a:solidFill>
                <a:schemeClr val="bg1"/>
              </a:solidFill>
            </a:endParaRPr>
          </a:p>
          <a:p>
            <a:pPr marL="0" indent="0">
              <a:buNone/>
            </a:pPr>
            <a:r>
              <a:rPr lang="en-US" dirty="0" smtClean="0">
                <a:solidFill>
                  <a:schemeClr val="bg1"/>
                </a:solidFill>
              </a:rPr>
              <a:t>Never </a:t>
            </a:r>
            <a:r>
              <a:rPr lang="en-US" dirty="0" smtClean="0">
                <a:solidFill>
                  <a:schemeClr val="bg1"/>
                </a:solidFill>
              </a:rPr>
              <a:t>underestimate your opponent. </a:t>
            </a:r>
            <a:endParaRPr lang="en-US" dirty="0" smtClean="0">
              <a:solidFill>
                <a:schemeClr val="bg1"/>
              </a:solidFill>
            </a:endParaRPr>
          </a:p>
          <a:p>
            <a:pPr marL="0" indent="0">
              <a:buNone/>
            </a:pPr>
            <a:r>
              <a:rPr lang="en-US" dirty="0" smtClean="0">
                <a:solidFill>
                  <a:schemeClr val="bg1"/>
                </a:solidFill>
              </a:rPr>
              <a:t>Expect </a:t>
            </a:r>
            <a:r>
              <a:rPr lang="en-US" dirty="0" smtClean="0">
                <a:solidFill>
                  <a:schemeClr val="bg1"/>
                </a:solidFill>
              </a:rPr>
              <a:t>the unexpected.</a:t>
            </a:r>
          </a:p>
          <a:p>
            <a:pPr marL="0" indent="0">
              <a:buNone/>
            </a:pPr>
            <a:r>
              <a:rPr lang="en-US" dirty="0" smtClean="0">
                <a:solidFill>
                  <a:schemeClr val="bg1"/>
                </a:solidFill>
              </a:rPr>
              <a:t>Take it outside. </a:t>
            </a:r>
            <a:r>
              <a:rPr lang="en-US" dirty="0" smtClean="0">
                <a:solidFill>
                  <a:schemeClr val="bg1"/>
                </a:solidFill>
              </a:rPr>
              <a:t>Never </a:t>
            </a:r>
            <a:r>
              <a:rPr lang="en-US" dirty="0" smtClean="0">
                <a:solidFill>
                  <a:schemeClr val="bg1"/>
                </a:solidFill>
              </a:rPr>
              <a:t>start anything inside the bar unless it’s absolutely necessary</a:t>
            </a:r>
            <a:r>
              <a:rPr lang="en-US" dirty="0" smtClean="0">
                <a:solidFill>
                  <a:schemeClr val="bg1"/>
                </a:solidFill>
              </a:rPr>
              <a:t>. Be </a:t>
            </a:r>
            <a:r>
              <a:rPr lang="en-US" dirty="0" smtClean="0">
                <a:solidFill>
                  <a:schemeClr val="bg1"/>
                </a:solidFill>
              </a:rPr>
              <a:t>nice.</a:t>
            </a:r>
          </a:p>
          <a:p>
            <a:pPr marL="0" indent="0">
              <a:buNone/>
            </a:pPr>
            <a:endParaRPr lang="en-US" dirty="0"/>
          </a:p>
        </p:txBody>
      </p:sp>
    </p:spTree>
    <p:extLst>
      <p:ext uri="{BB962C8B-B14F-4D97-AF65-F5344CB8AC3E}">
        <p14:creationId xmlns:p14="http://schemas.microsoft.com/office/powerpoint/2010/main" val="291131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Three Rules for Dealing with On-Field Conflict</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6000" dirty="0" smtClean="0">
                <a:solidFill>
                  <a:schemeClr val="bg1"/>
                </a:solidFill>
              </a:rPr>
              <a:t>          </a:t>
            </a:r>
          </a:p>
          <a:p>
            <a:pPr marL="0" indent="0" algn="just">
              <a:buNone/>
            </a:pPr>
            <a:r>
              <a:rPr lang="en-US" sz="6000" dirty="0" smtClean="0">
                <a:solidFill>
                  <a:schemeClr val="bg1"/>
                </a:solidFill>
              </a:rPr>
              <a:t>This </a:t>
            </a:r>
            <a:r>
              <a:rPr lang="en-US" sz="6000" dirty="0" smtClean="0">
                <a:solidFill>
                  <a:schemeClr val="bg1"/>
                </a:solidFill>
              </a:rPr>
              <a:t>is good advice for officials, because the job of a bouncer and an official are remarkably similar.</a:t>
            </a:r>
            <a:endParaRPr lang="en-US" sz="6000" dirty="0">
              <a:solidFill>
                <a:schemeClr val="bg1"/>
              </a:solidFill>
            </a:endParaRPr>
          </a:p>
        </p:txBody>
      </p:sp>
    </p:spTree>
    <p:extLst>
      <p:ext uri="{BB962C8B-B14F-4D97-AF65-F5344CB8AC3E}">
        <p14:creationId xmlns:p14="http://schemas.microsoft.com/office/powerpoint/2010/main" val="1057748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Job of a Bouncer and Official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Both manage a defined area filled with different individuals each day.</a:t>
            </a:r>
          </a:p>
          <a:p>
            <a:pPr marL="0" indent="0">
              <a:buNone/>
            </a:pPr>
            <a:r>
              <a:rPr lang="en-US" dirty="0" smtClean="0">
                <a:solidFill>
                  <a:schemeClr val="bg1"/>
                </a:solidFill>
              </a:rPr>
              <a:t>Both are constantly on the lookout for anything that might spark an altercation.</a:t>
            </a:r>
          </a:p>
          <a:p>
            <a:pPr marL="0" indent="0">
              <a:buNone/>
            </a:pPr>
            <a:r>
              <a:rPr lang="en-US" dirty="0" smtClean="0">
                <a:solidFill>
                  <a:schemeClr val="bg1"/>
                </a:solidFill>
              </a:rPr>
              <a:t>Both spend more time than the average person dealing with individuals who are not always on their best behavior.</a:t>
            </a:r>
          </a:p>
          <a:p>
            <a:pPr marL="0" indent="0">
              <a:buNone/>
            </a:pPr>
            <a:r>
              <a:rPr lang="en-US" dirty="0" smtClean="0">
                <a:solidFill>
                  <a:schemeClr val="bg1"/>
                </a:solidFill>
              </a:rPr>
              <a:t>Both must maintain a professional demeanor when one or more people start acting out in anger.</a:t>
            </a:r>
          </a:p>
          <a:p>
            <a:pPr marL="0" indent="0">
              <a:buNone/>
            </a:pPr>
            <a:endParaRPr lang="en-US" dirty="0">
              <a:solidFill>
                <a:schemeClr val="bg1"/>
              </a:solidFill>
            </a:endParaRPr>
          </a:p>
        </p:txBody>
      </p:sp>
    </p:spTree>
    <p:extLst>
      <p:ext uri="{BB962C8B-B14F-4D97-AF65-F5344CB8AC3E}">
        <p14:creationId xmlns:p14="http://schemas.microsoft.com/office/powerpoint/2010/main" val="3697225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Job of a Bouncer and Official </a:t>
            </a:r>
            <a:endParaRPr lang="en-US" dirty="0">
              <a:solidFill>
                <a:schemeClr val="bg1"/>
              </a:solidFill>
            </a:endParaRPr>
          </a:p>
        </p:txBody>
      </p:sp>
      <p:sp>
        <p:nvSpPr>
          <p:cNvPr id="3" name="Content Placeholder 2"/>
          <p:cNvSpPr>
            <a:spLocks noGrp="1"/>
          </p:cNvSpPr>
          <p:nvPr>
            <p:ph idx="1"/>
          </p:nvPr>
        </p:nvSpPr>
        <p:spPr/>
        <p:txBody>
          <a:bodyPr/>
          <a:lstStyle/>
          <a:p>
            <a:pPr marL="0" indent="0" algn="just">
              <a:buNone/>
            </a:pPr>
            <a:r>
              <a:rPr lang="en-US" sz="5400" dirty="0" smtClean="0">
                <a:solidFill>
                  <a:schemeClr val="bg1"/>
                </a:solidFill>
              </a:rPr>
              <a:t>If we don’t keep our composure, there is no reason for anyone else to, which is why officials must understand and follow Swayze’s three rules</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4098024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Never Underestimate Your Opponent</a:t>
            </a:r>
            <a:endParaRPr lang="en-US" dirty="0">
              <a:solidFill>
                <a:schemeClr val="bg1"/>
              </a:solidFill>
            </a:endParaRPr>
          </a:p>
        </p:txBody>
      </p:sp>
      <p:sp>
        <p:nvSpPr>
          <p:cNvPr id="3" name="Content Placeholder 2"/>
          <p:cNvSpPr>
            <a:spLocks noGrp="1"/>
          </p:cNvSpPr>
          <p:nvPr>
            <p:ph idx="1"/>
          </p:nvPr>
        </p:nvSpPr>
        <p:spPr/>
        <p:txBody>
          <a:bodyPr/>
          <a:lstStyle/>
          <a:p>
            <a:pPr marL="0" indent="0" algn="just">
              <a:buNone/>
            </a:pPr>
            <a:r>
              <a:rPr lang="en-US" sz="4000" dirty="0" smtClean="0">
                <a:solidFill>
                  <a:schemeClr val="bg1"/>
                </a:solidFill>
              </a:rPr>
              <a:t>              </a:t>
            </a:r>
          </a:p>
          <a:p>
            <a:pPr marL="0" indent="0" algn="just">
              <a:buNone/>
            </a:pPr>
            <a:r>
              <a:rPr lang="en-US" sz="4000" dirty="0" smtClean="0">
                <a:solidFill>
                  <a:schemeClr val="bg1"/>
                </a:solidFill>
              </a:rPr>
              <a:t>This </a:t>
            </a:r>
            <a:r>
              <a:rPr lang="en-US" sz="4000" dirty="0" smtClean="0">
                <a:solidFill>
                  <a:schemeClr val="bg1"/>
                </a:solidFill>
              </a:rPr>
              <a:t>is terrific advice for officials, even though we aren’t competing against the teams. We need to know if it’s a rivalry game, a game with a more experienced bunch versus a brand-new program, or a game with preexisting bad blood between the teams.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640014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Never Underestimate Your Opponent</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3200" dirty="0" smtClean="0">
                <a:solidFill>
                  <a:schemeClr val="bg1"/>
                </a:solidFill>
              </a:rPr>
              <a:t>Knowing the teams involved informs the second part of the rule—</a:t>
            </a:r>
            <a:r>
              <a:rPr lang="en-US" sz="3200" b="1" dirty="0" smtClean="0">
                <a:solidFill>
                  <a:srgbClr val="FFFF00"/>
                </a:solidFill>
              </a:rPr>
              <a:t>expect</a:t>
            </a:r>
            <a:r>
              <a:rPr lang="en-US" sz="3200" dirty="0" smtClean="0">
                <a:solidFill>
                  <a:schemeClr val="bg1"/>
                </a:solidFill>
              </a:rPr>
              <a:t> </a:t>
            </a:r>
            <a:r>
              <a:rPr lang="en-US" sz="3200" b="1" dirty="0" smtClean="0">
                <a:solidFill>
                  <a:srgbClr val="FFFF00"/>
                </a:solidFill>
              </a:rPr>
              <a:t>the unexpected</a:t>
            </a:r>
            <a:r>
              <a:rPr lang="en-US" sz="3200" dirty="0" smtClean="0">
                <a:solidFill>
                  <a:schemeClr val="bg1"/>
                </a:solidFill>
              </a:rPr>
              <a:t>—which is the job description of every official in every sport. </a:t>
            </a:r>
          </a:p>
          <a:p>
            <a:pPr marL="0" indent="0" algn="just">
              <a:buNone/>
            </a:pPr>
            <a:r>
              <a:rPr lang="en-US" sz="3200" dirty="0" smtClean="0">
                <a:solidFill>
                  <a:schemeClr val="bg1"/>
                </a:solidFill>
              </a:rPr>
              <a:t>We go into every game expecting it to follow a familiar pattern, but we must also be ready to act when something unexpected happens. </a:t>
            </a:r>
          </a:p>
          <a:p>
            <a:pPr marL="0" indent="0" algn="just">
              <a:buNone/>
            </a:pPr>
            <a:r>
              <a:rPr lang="en-US" sz="3200" dirty="0" smtClean="0">
                <a:solidFill>
                  <a:schemeClr val="bg1"/>
                </a:solidFill>
              </a:rPr>
              <a:t>The only way to do this is to read the rule and case books, and discuss situations with fellow officials. </a:t>
            </a:r>
            <a:endParaRPr lang="en-US" dirty="0" smtClean="0">
              <a:solidFill>
                <a:schemeClr val="bg1"/>
              </a:solidFill>
            </a:endParaRPr>
          </a:p>
          <a:p>
            <a:pPr marL="0" indent="0">
              <a:buNone/>
            </a:pPr>
            <a:endParaRPr lang="en-US" dirty="0"/>
          </a:p>
        </p:txBody>
      </p:sp>
    </p:spTree>
    <p:extLst>
      <p:ext uri="{BB962C8B-B14F-4D97-AF65-F5344CB8AC3E}">
        <p14:creationId xmlns:p14="http://schemas.microsoft.com/office/powerpoint/2010/main" val="1297897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Take it Outside</a:t>
            </a:r>
            <a:endParaRPr lang="en-US" dirty="0">
              <a:solidFill>
                <a:schemeClr val="bg1"/>
              </a:solidFill>
            </a:endParaRPr>
          </a:p>
        </p:txBody>
      </p:sp>
      <p:sp>
        <p:nvSpPr>
          <p:cNvPr id="3" name="Content Placeholder 2"/>
          <p:cNvSpPr>
            <a:spLocks noGrp="1"/>
          </p:cNvSpPr>
          <p:nvPr>
            <p:ph idx="1"/>
          </p:nvPr>
        </p:nvSpPr>
        <p:spPr>
          <a:xfrm>
            <a:off x="838200" y="1339403"/>
            <a:ext cx="10515600" cy="4837560"/>
          </a:xfrm>
        </p:spPr>
        <p:txBody>
          <a:bodyPr>
            <a:noAutofit/>
          </a:bodyPr>
          <a:lstStyle/>
          <a:p>
            <a:pPr marL="0" indent="0" algn="just">
              <a:buNone/>
            </a:pPr>
            <a:r>
              <a:rPr lang="en-US" sz="3200" dirty="0" smtClean="0">
                <a:solidFill>
                  <a:schemeClr val="bg1"/>
                </a:solidFill>
              </a:rPr>
              <a:t>At first glance, you might not think this applies so much to football. </a:t>
            </a:r>
          </a:p>
          <a:p>
            <a:pPr marL="0" indent="0" algn="just">
              <a:buNone/>
            </a:pPr>
            <a:r>
              <a:rPr lang="en-US" sz="3200" dirty="0" smtClean="0">
                <a:solidFill>
                  <a:schemeClr val="bg1"/>
                </a:solidFill>
              </a:rPr>
              <a:t>What it really means is don’t have an argument or fight in front of the guests—in our case, the fans and players. </a:t>
            </a:r>
          </a:p>
          <a:p>
            <a:pPr marL="0" indent="0" algn="just">
              <a:buNone/>
            </a:pPr>
            <a:r>
              <a:rPr lang="en-US" sz="3200" dirty="0" smtClean="0">
                <a:solidFill>
                  <a:schemeClr val="bg1"/>
                </a:solidFill>
              </a:rPr>
              <a:t>During a discussion with a head coach during an appropriate dead ball situation, do not get into an argument on judgment or an applied ruling that you know correctly made. </a:t>
            </a:r>
          </a:p>
          <a:p>
            <a:pPr marL="0" indent="0" algn="just">
              <a:buNone/>
            </a:pPr>
            <a:r>
              <a:rPr lang="en-US" sz="3200" dirty="0" smtClean="0">
                <a:solidFill>
                  <a:schemeClr val="bg1"/>
                </a:solidFill>
              </a:rPr>
              <a:t>Certainly do not </a:t>
            </a:r>
            <a:r>
              <a:rPr lang="en-US" sz="3200" dirty="0" smtClean="0">
                <a:solidFill>
                  <a:schemeClr val="bg1"/>
                </a:solidFill>
              </a:rPr>
              <a:t>to </a:t>
            </a:r>
            <a:r>
              <a:rPr lang="en-US" sz="3200" dirty="0" smtClean="0">
                <a:solidFill>
                  <a:schemeClr val="bg1"/>
                </a:solidFill>
              </a:rPr>
              <a:t>start the argument. If the coach wants to continue after you have asked him to stop, penalize accordingly. He might get the last word, but you get the last action.</a:t>
            </a:r>
            <a:endParaRPr lang="en-US" sz="3200" dirty="0">
              <a:solidFill>
                <a:schemeClr val="bg1"/>
              </a:solidFill>
            </a:endParaRPr>
          </a:p>
        </p:txBody>
      </p:sp>
    </p:spTree>
    <p:extLst>
      <p:ext uri="{BB962C8B-B14F-4D97-AF65-F5344CB8AC3E}">
        <p14:creationId xmlns:p14="http://schemas.microsoft.com/office/powerpoint/2010/main" val="2059651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800" b="1" dirty="0">
                <a:solidFill>
                  <a:schemeClr val="bg1"/>
                </a:solidFill>
              </a:rPr>
              <a:t>COMMUNICATION</a:t>
            </a:r>
            <a:endParaRPr lang="en-US" sz="8800" b="1" dirty="0">
              <a:solidFill>
                <a:schemeClr val="bg1"/>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solidFill>
              </a:rPr>
              <a:t>Why Can’t We Be Friends? Tips for Productive Coach-Official Communication.</a:t>
            </a:r>
          </a:p>
          <a:p>
            <a:pPr marL="514350" indent="-514350">
              <a:buFont typeface="+mj-lt"/>
              <a:buAutoNum type="arabicPeriod"/>
            </a:pPr>
            <a:r>
              <a:rPr lang="en-US" dirty="0" smtClean="0">
                <a:solidFill>
                  <a:schemeClr val="bg1"/>
                </a:solidFill>
              </a:rPr>
              <a:t>Three Rules for Dealing with On-Field Conflict.</a:t>
            </a:r>
          </a:p>
          <a:p>
            <a:pPr marL="514350" indent="-514350">
              <a:buFont typeface="+mj-lt"/>
              <a:buAutoNum type="arabicPeriod"/>
            </a:pPr>
            <a:r>
              <a:rPr lang="en-US" dirty="0" smtClean="0">
                <a:solidFill>
                  <a:schemeClr val="bg1"/>
                </a:solidFill>
              </a:rPr>
              <a:t>“Officials and Sideline Behavior: Something Needs to Change.” </a:t>
            </a:r>
          </a:p>
          <a:p>
            <a:pPr marL="514350" indent="-514350">
              <a:buFont typeface="+mj-lt"/>
              <a:buAutoNum type="arabicPeriod"/>
            </a:pPr>
            <a:r>
              <a:rPr lang="en-US" dirty="0" smtClean="0">
                <a:solidFill>
                  <a:schemeClr val="bg1"/>
                </a:solidFill>
              </a:rPr>
              <a:t>Dealing with Coaches.</a:t>
            </a:r>
          </a:p>
          <a:p>
            <a:pPr marL="514350" indent="-514350">
              <a:buFont typeface="+mj-lt"/>
              <a:buAutoNum type="arabicPeriod"/>
            </a:pPr>
            <a:r>
              <a:rPr lang="en-US" dirty="0" smtClean="0">
                <a:solidFill>
                  <a:schemeClr val="bg1"/>
                </a:solidFill>
              </a:rPr>
              <a:t>Calling and Reporting Fouls.</a:t>
            </a:r>
          </a:p>
          <a:p>
            <a:pPr marL="514350" indent="-514350">
              <a:buFont typeface="+mj-lt"/>
              <a:buAutoNum type="arabicPeriod"/>
            </a:pPr>
            <a:r>
              <a:rPr lang="en-US" dirty="0">
                <a:solidFill>
                  <a:schemeClr val="bg1"/>
                </a:solidFill>
              </a:rPr>
              <a:t>CFOA Wireless </a:t>
            </a:r>
            <a:r>
              <a:rPr lang="en-US" dirty="0" smtClean="0">
                <a:solidFill>
                  <a:schemeClr val="bg1"/>
                </a:solidFill>
              </a:rPr>
              <a:t>Communication.</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1126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Be Nice</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3200" dirty="0" smtClean="0">
                <a:solidFill>
                  <a:schemeClr val="bg1"/>
                </a:solidFill>
              </a:rPr>
              <a:t>            </a:t>
            </a:r>
          </a:p>
          <a:p>
            <a:pPr marL="0" indent="0" algn="just">
              <a:buNone/>
            </a:pPr>
            <a:r>
              <a:rPr lang="en-US" sz="3200" dirty="0" smtClean="0">
                <a:solidFill>
                  <a:schemeClr val="bg1"/>
                </a:solidFill>
              </a:rPr>
              <a:t>The </a:t>
            </a:r>
            <a:r>
              <a:rPr lang="en-US" sz="3200" dirty="0" smtClean="0">
                <a:solidFill>
                  <a:schemeClr val="bg1"/>
                </a:solidFill>
              </a:rPr>
              <a:t>golden rule we all learned in grade school: </a:t>
            </a:r>
          </a:p>
          <a:p>
            <a:pPr marL="0" indent="0" algn="just">
              <a:buNone/>
            </a:pPr>
            <a:r>
              <a:rPr lang="en-US" sz="3200" dirty="0" smtClean="0">
                <a:solidFill>
                  <a:schemeClr val="bg1"/>
                </a:solidFill>
              </a:rPr>
              <a:t>Treat others how you would like to be treated. </a:t>
            </a:r>
          </a:p>
          <a:p>
            <a:pPr marL="0" indent="0" algn="just">
              <a:buNone/>
            </a:pPr>
            <a:r>
              <a:rPr lang="en-US" sz="3200" dirty="0" smtClean="0">
                <a:solidFill>
                  <a:schemeClr val="bg1"/>
                </a:solidFill>
              </a:rPr>
              <a:t>As an official, you want to move coaches and players from confrontation to compliance in the smoothest manner possible, and the best way to do that is by simply being </a:t>
            </a:r>
            <a:r>
              <a:rPr lang="en-US" sz="3200" b="1" dirty="0" smtClean="0">
                <a:solidFill>
                  <a:srgbClr val="FFC000"/>
                </a:solidFill>
              </a:rPr>
              <a:t>nice</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12507216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Be Nice</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3200" dirty="0" smtClean="0">
                <a:solidFill>
                  <a:schemeClr val="bg1"/>
                </a:solidFill>
              </a:rPr>
              <a:t>                    </a:t>
            </a:r>
          </a:p>
          <a:p>
            <a:pPr marL="0" indent="0" algn="just">
              <a:buNone/>
            </a:pPr>
            <a:r>
              <a:rPr lang="en-US" sz="3200" dirty="0" smtClean="0">
                <a:solidFill>
                  <a:schemeClr val="bg1"/>
                </a:solidFill>
              </a:rPr>
              <a:t>Some </a:t>
            </a:r>
            <a:r>
              <a:rPr lang="en-US" sz="3200" dirty="0" smtClean="0">
                <a:solidFill>
                  <a:schemeClr val="bg1"/>
                </a:solidFill>
              </a:rPr>
              <a:t>officials might read this and wonder why encouraging being nice in the face of not-so-nice behavior and insults. </a:t>
            </a:r>
          </a:p>
          <a:p>
            <a:pPr marL="0" indent="0" algn="just">
              <a:buNone/>
            </a:pPr>
            <a:r>
              <a:rPr lang="en-US" sz="3200" dirty="0" smtClean="0">
                <a:solidFill>
                  <a:schemeClr val="bg1"/>
                </a:solidFill>
              </a:rPr>
              <a:t>We can refer back to Swayze’s character Dalton, who has a great line explaining that a certain insulting word is just “two nouns combined to elicit a prescribed response” (We will let you fill in the blank). </a:t>
            </a:r>
            <a:endParaRPr lang="en-US" dirty="0">
              <a:solidFill>
                <a:schemeClr val="bg1"/>
              </a:solidFill>
            </a:endParaRPr>
          </a:p>
        </p:txBody>
      </p:sp>
    </p:spTree>
    <p:extLst>
      <p:ext uri="{BB962C8B-B14F-4D97-AF65-F5344CB8AC3E}">
        <p14:creationId xmlns:p14="http://schemas.microsoft.com/office/powerpoint/2010/main" val="676319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Be Nice</a:t>
            </a:r>
            <a:endParaRPr lang="en-US" dirty="0">
              <a:solidFill>
                <a:schemeClr val="bg1"/>
              </a:solidFill>
            </a:endParaRPr>
          </a:p>
        </p:txBody>
      </p:sp>
      <p:sp>
        <p:nvSpPr>
          <p:cNvPr id="3" name="Content Placeholder 2"/>
          <p:cNvSpPr>
            <a:spLocks noGrp="1"/>
          </p:cNvSpPr>
          <p:nvPr>
            <p:ph idx="1"/>
          </p:nvPr>
        </p:nvSpPr>
        <p:spPr/>
        <p:txBody>
          <a:bodyPr/>
          <a:lstStyle/>
          <a:p>
            <a:pPr marL="0" indent="0" algn="just">
              <a:buNone/>
            </a:pPr>
            <a:r>
              <a:rPr lang="en-US" sz="3600" dirty="0" smtClean="0">
                <a:solidFill>
                  <a:schemeClr val="bg1"/>
                </a:solidFill>
              </a:rPr>
              <a:t>                      </a:t>
            </a:r>
          </a:p>
          <a:p>
            <a:pPr marL="0" indent="0" algn="just">
              <a:buNone/>
            </a:pPr>
            <a:r>
              <a:rPr lang="en-US" sz="3600" dirty="0" smtClean="0">
                <a:solidFill>
                  <a:schemeClr val="bg1"/>
                </a:solidFill>
              </a:rPr>
              <a:t>We </a:t>
            </a:r>
            <a:r>
              <a:rPr lang="en-US" sz="3600" dirty="0" smtClean="0">
                <a:solidFill>
                  <a:schemeClr val="bg1"/>
                </a:solidFill>
              </a:rPr>
              <a:t>do not advocate that you permit a player, coach, or fan to abuse you without consequences. </a:t>
            </a:r>
          </a:p>
          <a:p>
            <a:pPr marL="0" indent="0" algn="just">
              <a:buNone/>
            </a:pPr>
            <a:r>
              <a:rPr lang="en-US" sz="3600" dirty="0" smtClean="0">
                <a:solidFill>
                  <a:schemeClr val="bg1"/>
                </a:solidFill>
              </a:rPr>
              <a:t>In fact, we strongly encourage officials who have drawn a line about behavior to penalize appropriately according to their judgment. </a:t>
            </a:r>
          </a:p>
          <a:p>
            <a:pPr marL="0" indent="0" algn="just">
              <a:buNone/>
            </a:pPr>
            <a:r>
              <a:rPr lang="en-US" sz="3600" dirty="0" smtClean="0">
                <a:solidFill>
                  <a:srgbClr val="FFFF00"/>
                </a:solidFill>
              </a:rPr>
              <a:t>Just be nice about it.</a:t>
            </a:r>
          </a:p>
          <a:p>
            <a:pPr marL="0" indent="0">
              <a:buNone/>
            </a:pPr>
            <a:endParaRPr lang="en-US" dirty="0"/>
          </a:p>
        </p:txBody>
      </p:sp>
    </p:spTree>
    <p:extLst>
      <p:ext uri="{BB962C8B-B14F-4D97-AF65-F5344CB8AC3E}">
        <p14:creationId xmlns:p14="http://schemas.microsoft.com/office/powerpoint/2010/main" val="3130838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marL="0" indent="0" algn="just">
              <a:buNone/>
            </a:pPr>
            <a:r>
              <a:rPr lang="en-US" sz="3500" dirty="0" smtClean="0">
                <a:solidFill>
                  <a:schemeClr val="bg1"/>
                </a:solidFill>
              </a:rPr>
              <a:t>                               </a:t>
            </a:r>
          </a:p>
          <a:p>
            <a:pPr marL="0" indent="0" algn="just">
              <a:buNone/>
            </a:pPr>
            <a:r>
              <a:rPr lang="en-US" sz="3500" dirty="0" smtClean="0">
                <a:solidFill>
                  <a:schemeClr val="bg1"/>
                </a:solidFill>
              </a:rPr>
              <a:t>We </a:t>
            </a:r>
            <a:r>
              <a:rPr lang="en-US" sz="3500" dirty="0" smtClean="0">
                <a:solidFill>
                  <a:schemeClr val="bg1"/>
                </a:solidFill>
              </a:rPr>
              <a:t>have had many experiences with people acting poorly at every level of play, but here’s how we look at it: </a:t>
            </a:r>
          </a:p>
          <a:p>
            <a:pPr marL="0" indent="0" algn="just">
              <a:buNone/>
            </a:pPr>
            <a:r>
              <a:rPr lang="en-US" sz="3500" dirty="0" smtClean="0">
                <a:solidFill>
                  <a:schemeClr val="bg1"/>
                </a:solidFill>
              </a:rPr>
              <a:t>We cannot control anyone’s behavior whether were wearing stripes or not, but we can control our attitude. </a:t>
            </a:r>
          </a:p>
          <a:p>
            <a:pPr marL="0" indent="0" algn="just">
              <a:buNone/>
            </a:pPr>
            <a:r>
              <a:rPr lang="en-US" sz="3500" dirty="0" smtClean="0">
                <a:solidFill>
                  <a:schemeClr val="bg1"/>
                </a:solidFill>
              </a:rPr>
              <a:t>We choose to be nice until it’s time to not be nice. </a:t>
            </a:r>
          </a:p>
          <a:p>
            <a:pPr marL="0" indent="0" algn="just">
              <a:buNone/>
            </a:pPr>
            <a:r>
              <a:rPr lang="en-US" sz="3500" dirty="0" smtClean="0">
                <a:solidFill>
                  <a:schemeClr val="bg1"/>
                </a:solidFill>
              </a:rPr>
              <a:t>This mindset is not a cure-all. </a:t>
            </a:r>
          </a:p>
          <a:p>
            <a:pPr marL="0" indent="0" algn="just">
              <a:buNone/>
            </a:pPr>
            <a:r>
              <a:rPr lang="en-US" sz="3500" dirty="0" smtClean="0">
                <a:solidFill>
                  <a:schemeClr val="bg1"/>
                </a:solidFill>
              </a:rPr>
              <a:t>It will not decrease the number of incidents you run into on the field, but it will decrease the number of escalated incidents, because you’re not adding gasoline to the fire.</a:t>
            </a:r>
          </a:p>
          <a:p>
            <a:pPr marL="0" indent="0" algn="just">
              <a:buNone/>
            </a:pPr>
            <a:r>
              <a:rPr lang="en-US" sz="3200" dirty="0" smtClean="0">
                <a:solidFill>
                  <a:schemeClr val="bg1"/>
                </a:solidFill>
              </a:rPr>
              <a:t> </a:t>
            </a:r>
          </a:p>
          <a:p>
            <a:pPr marL="0" indent="0">
              <a:buNone/>
            </a:pPr>
            <a:endParaRPr lang="en-US" dirty="0"/>
          </a:p>
        </p:txBody>
      </p:sp>
    </p:spTree>
    <p:extLst>
      <p:ext uri="{BB962C8B-B14F-4D97-AF65-F5344CB8AC3E}">
        <p14:creationId xmlns:p14="http://schemas.microsoft.com/office/powerpoint/2010/main" val="4115610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smtClean="0">
                <a:solidFill>
                  <a:srgbClr val="FFFF00"/>
                </a:solidFill>
              </a:rPr>
              <a:t>“Officials and Sideline Behavior: Something Needs to Change.” </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10363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Perspective of a Coach</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4400" dirty="0" smtClean="0">
                <a:solidFill>
                  <a:schemeClr val="bg1"/>
                </a:solidFill>
              </a:rPr>
              <a:t>           </a:t>
            </a:r>
          </a:p>
          <a:p>
            <a:pPr marL="0" indent="0" algn="just">
              <a:buNone/>
            </a:pPr>
            <a:r>
              <a:rPr lang="en-US" sz="4400" dirty="0" smtClean="0">
                <a:solidFill>
                  <a:schemeClr val="bg1"/>
                </a:solidFill>
              </a:rPr>
              <a:t>With </a:t>
            </a:r>
            <a:r>
              <a:rPr lang="en-US" sz="4400" dirty="0" smtClean="0">
                <a:solidFill>
                  <a:schemeClr val="bg1"/>
                </a:solidFill>
              </a:rPr>
              <a:t>so many views and comments from parents, coaches and officials alike, we need to look at the perspective of a coach on how we can all work together to curb inappropriate sideline behavior.</a:t>
            </a:r>
            <a:endParaRPr lang="en-US" sz="4400" dirty="0">
              <a:solidFill>
                <a:schemeClr val="bg1"/>
              </a:solidFill>
            </a:endParaRPr>
          </a:p>
        </p:txBody>
      </p:sp>
    </p:spTree>
    <p:extLst>
      <p:ext uri="{BB962C8B-B14F-4D97-AF65-F5344CB8AC3E}">
        <p14:creationId xmlns:p14="http://schemas.microsoft.com/office/powerpoint/2010/main" val="2553673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Perspective of a Coach</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lgn="just">
              <a:buNone/>
            </a:pPr>
            <a:r>
              <a:rPr lang="en-US" sz="3200" dirty="0" smtClean="0">
                <a:solidFill>
                  <a:schemeClr val="bg1"/>
                </a:solidFill>
              </a:rPr>
              <a:t>Our sport is experiencing tremendous growth. As such, many programs are quite literally forced to take whoever can show up and coach the kids. </a:t>
            </a:r>
          </a:p>
          <a:p>
            <a:pPr marL="0" indent="0" algn="just">
              <a:buNone/>
            </a:pPr>
            <a:r>
              <a:rPr lang="en-US" sz="3200" dirty="0" smtClean="0">
                <a:solidFill>
                  <a:schemeClr val="bg1"/>
                </a:solidFill>
              </a:rPr>
              <a:t>If an individual can commit to two hours a day, 4-5 days a week, chances are they’re hired. </a:t>
            </a:r>
          </a:p>
          <a:p>
            <a:pPr marL="0" indent="0" algn="just">
              <a:buNone/>
            </a:pPr>
            <a:r>
              <a:rPr lang="en-US" sz="3200" dirty="0" smtClean="0">
                <a:solidFill>
                  <a:schemeClr val="bg1"/>
                </a:solidFill>
              </a:rPr>
              <a:t>These programs aren’t in a place to be able to select the best candidate, but rather the only candidate. </a:t>
            </a:r>
          </a:p>
          <a:p>
            <a:pPr marL="0" indent="0" algn="just">
              <a:buNone/>
            </a:pPr>
            <a:r>
              <a:rPr lang="en-US" sz="3200" dirty="0" smtClean="0">
                <a:solidFill>
                  <a:schemeClr val="bg1"/>
                </a:solidFill>
              </a:rPr>
              <a:t>Sometimes this works out for the best and sometimes not.</a:t>
            </a:r>
          </a:p>
          <a:p>
            <a:pPr marL="0" indent="0" algn="just">
              <a:buNone/>
            </a:pPr>
            <a:r>
              <a:rPr lang="en-US" sz="3200" dirty="0" smtClean="0">
                <a:solidFill>
                  <a:schemeClr val="bg1"/>
                </a:solidFill>
              </a:rPr>
              <a:t>Talk about growing pains…</a:t>
            </a:r>
          </a:p>
          <a:p>
            <a:pPr marL="0" indent="0">
              <a:buNone/>
            </a:pPr>
            <a:endParaRPr lang="en-US" dirty="0"/>
          </a:p>
        </p:txBody>
      </p:sp>
    </p:spTree>
    <p:extLst>
      <p:ext uri="{BB962C8B-B14F-4D97-AF65-F5344CB8AC3E}">
        <p14:creationId xmlns:p14="http://schemas.microsoft.com/office/powerpoint/2010/main" val="25901652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Perspective of a Coach</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4800" dirty="0" smtClean="0">
                <a:solidFill>
                  <a:schemeClr val="bg1"/>
                </a:solidFill>
              </a:rPr>
              <a:t>Why do some coaches encourage their players to act in a manner that they would never condone with their athletes off the field? </a:t>
            </a:r>
          </a:p>
          <a:p>
            <a:pPr marL="0" indent="0" algn="just">
              <a:buNone/>
            </a:pPr>
            <a:r>
              <a:rPr lang="en-US" sz="4800" dirty="0" smtClean="0">
                <a:solidFill>
                  <a:schemeClr val="bg1"/>
                </a:solidFill>
              </a:rPr>
              <a:t>That is tough to diagnose.</a:t>
            </a:r>
            <a:endParaRPr lang="en-US" sz="4800" dirty="0">
              <a:solidFill>
                <a:schemeClr val="bg1"/>
              </a:solidFill>
            </a:endParaRPr>
          </a:p>
        </p:txBody>
      </p:sp>
    </p:spTree>
    <p:extLst>
      <p:ext uri="{BB962C8B-B14F-4D97-AF65-F5344CB8AC3E}">
        <p14:creationId xmlns:p14="http://schemas.microsoft.com/office/powerpoint/2010/main" val="2601181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Stress</a:t>
            </a:r>
            <a:endParaRPr lang="en-US" dirty="0">
              <a:solidFill>
                <a:schemeClr val="bg1"/>
              </a:solidFill>
            </a:endParaRPr>
          </a:p>
        </p:txBody>
      </p:sp>
      <p:sp>
        <p:nvSpPr>
          <p:cNvPr id="3" name="Content Placeholder 2"/>
          <p:cNvSpPr>
            <a:spLocks noGrp="1"/>
          </p:cNvSpPr>
          <p:nvPr>
            <p:ph idx="1"/>
          </p:nvPr>
        </p:nvSpPr>
        <p:spPr/>
        <p:txBody>
          <a:bodyPr/>
          <a:lstStyle/>
          <a:p>
            <a:pPr marL="0" indent="0" algn="just">
              <a:buNone/>
            </a:pPr>
            <a:r>
              <a:rPr lang="en-US" sz="4400" dirty="0" smtClean="0">
                <a:solidFill>
                  <a:schemeClr val="bg1"/>
                </a:solidFill>
              </a:rPr>
              <a:t>            </a:t>
            </a:r>
          </a:p>
          <a:p>
            <a:pPr marL="0" indent="0" algn="just">
              <a:buNone/>
            </a:pPr>
            <a:r>
              <a:rPr lang="en-US" sz="4400" dirty="0" smtClean="0">
                <a:solidFill>
                  <a:schemeClr val="bg1"/>
                </a:solidFill>
              </a:rPr>
              <a:t>Two </a:t>
            </a:r>
            <a:r>
              <a:rPr lang="en-US" sz="4400" dirty="0" smtClean="0">
                <a:solidFill>
                  <a:schemeClr val="bg1"/>
                </a:solidFill>
              </a:rPr>
              <a:t>or more hours a day for 4-5 days a week over the course of 3-4 months is a long time to keep your stress level low in a competitive environment, especially for an inexperienced coach. </a:t>
            </a:r>
          </a:p>
          <a:p>
            <a:pPr marL="0" indent="0" algn="just">
              <a:buNone/>
            </a:pPr>
            <a:endParaRPr lang="en-US" sz="4400" dirty="0" smtClean="0">
              <a:solidFill>
                <a:schemeClr val="bg1"/>
              </a:solidFill>
            </a:endParaRPr>
          </a:p>
          <a:p>
            <a:pPr marL="0" indent="0">
              <a:buNone/>
            </a:pPr>
            <a:endParaRPr lang="en-US" dirty="0"/>
          </a:p>
        </p:txBody>
      </p:sp>
    </p:spTree>
    <p:extLst>
      <p:ext uri="{BB962C8B-B14F-4D97-AF65-F5344CB8AC3E}">
        <p14:creationId xmlns:p14="http://schemas.microsoft.com/office/powerpoint/2010/main" val="3805587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Stress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bg1"/>
                </a:solidFill>
              </a:rPr>
              <a:t>                </a:t>
            </a:r>
          </a:p>
          <a:p>
            <a:pPr marL="0" indent="0">
              <a:buNone/>
            </a:pPr>
            <a:r>
              <a:rPr lang="en-US" dirty="0" smtClean="0">
                <a:solidFill>
                  <a:schemeClr val="bg1"/>
                </a:solidFill>
              </a:rPr>
              <a:t>It’s </a:t>
            </a:r>
            <a:r>
              <a:rPr lang="en-US" dirty="0" smtClean="0">
                <a:solidFill>
                  <a:schemeClr val="bg1"/>
                </a:solidFill>
              </a:rPr>
              <a:t>not just game day that causes stress. </a:t>
            </a:r>
          </a:p>
          <a:p>
            <a:pPr marL="0" indent="0">
              <a:buNone/>
            </a:pPr>
            <a:r>
              <a:rPr lang="en-US" dirty="0" smtClean="0">
                <a:solidFill>
                  <a:schemeClr val="bg1"/>
                </a:solidFill>
              </a:rPr>
              <a:t>There’s the fundraiser, the parent who thinks you don’t play their kid enough and has emailed you each of the past five days, the spouse at home who is missing you while you’re gone, and let’s not forget the day job. </a:t>
            </a:r>
          </a:p>
          <a:p>
            <a:pPr marL="0" indent="0">
              <a:buNone/>
            </a:pPr>
            <a:r>
              <a:rPr lang="en-US" dirty="0" smtClean="0">
                <a:solidFill>
                  <a:schemeClr val="bg1"/>
                </a:solidFill>
              </a:rPr>
              <a:t>It all boils up and unfortunately there are people who subconsciously believe that officials are there to offer some sort of therapy session through yelling.</a:t>
            </a:r>
          </a:p>
          <a:p>
            <a:pPr marL="0" indent="0">
              <a:buNone/>
            </a:pPr>
            <a:r>
              <a:rPr lang="en-US" dirty="0" smtClean="0"/>
              <a:t> </a:t>
            </a:r>
            <a:endParaRPr lang="en-US" dirty="0"/>
          </a:p>
        </p:txBody>
      </p:sp>
    </p:spTree>
    <p:extLst>
      <p:ext uri="{BB962C8B-B14F-4D97-AF65-F5344CB8AC3E}">
        <p14:creationId xmlns:p14="http://schemas.microsoft.com/office/powerpoint/2010/main" val="1877080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28675"/>
            <a:ext cx="10515600" cy="5348288"/>
          </a:xfrm>
        </p:spPr>
        <p:txBody>
          <a:bodyPr>
            <a:normAutofit/>
          </a:bodyPr>
          <a:lstStyle/>
          <a:p>
            <a:pPr marL="0" indent="0" algn="ctr">
              <a:buNone/>
            </a:pPr>
            <a:r>
              <a:rPr lang="en-US" sz="8000" dirty="0" smtClean="0">
                <a:solidFill>
                  <a:schemeClr val="bg1"/>
                </a:solidFill>
              </a:rPr>
              <a:t>Communication </a:t>
            </a:r>
            <a:r>
              <a:rPr lang="en-US" sz="8000" dirty="0" smtClean="0">
                <a:solidFill>
                  <a:schemeClr val="bg1"/>
                </a:solidFill>
              </a:rPr>
              <a:t>is 20% what you know and 80% how you feel about what you know.</a:t>
            </a:r>
            <a:endParaRPr lang="en-US" sz="8000" dirty="0">
              <a:solidFill>
                <a:schemeClr val="bg1"/>
              </a:solidFill>
            </a:endParaRPr>
          </a:p>
        </p:txBody>
      </p:sp>
    </p:spTree>
    <p:extLst>
      <p:ext uri="{BB962C8B-B14F-4D97-AF65-F5344CB8AC3E}">
        <p14:creationId xmlns:p14="http://schemas.microsoft.com/office/powerpoint/2010/main" val="923681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Poor Role Models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Many </a:t>
            </a:r>
            <a:r>
              <a:rPr lang="en-US" dirty="0" smtClean="0">
                <a:solidFill>
                  <a:schemeClr val="bg1"/>
                </a:solidFill>
              </a:rPr>
              <a:t>coaches watch other coaches (specifically those with higher profiles in the sport) and try to mimic their behavior based on their record of success. </a:t>
            </a:r>
          </a:p>
          <a:p>
            <a:pPr marL="0" indent="0">
              <a:buNone/>
            </a:pPr>
            <a:r>
              <a:rPr lang="en-US" dirty="0" smtClean="0">
                <a:solidFill>
                  <a:schemeClr val="bg1"/>
                </a:solidFill>
              </a:rPr>
              <a:t>Inexperienced coaches may believe that this is the magic solution to underperforming teams.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687929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Poor Role Models</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chemeClr val="bg1"/>
                </a:solidFill>
              </a:rPr>
              <a:t>       </a:t>
            </a:r>
          </a:p>
          <a:p>
            <a:pPr marL="0" indent="0">
              <a:buNone/>
            </a:pPr>
            <a:r>
              <a:rPr lang="en-US" dirty="0" smtClean="0">
                <a:solidFill>
                  <a:schemeClr val="bg1"/>
                </a:solidFill>
              </a:rPr>
              <a:t>“</a:t>
            </a:r>
            <a:r>
              <a:rPr lang="en-US" dirty="0" smtClean="0">
                <a:solidFill>
                  <a:schemeClr val="bg1"/>
                </a:solidFill>
              </a:rPr>
              <a:t>If I yell more at my team or at the officials, things are bound to get better because that’s what Coach X does and his/her team seems to be pretty good every year.”</a:t>
            </a:r>
          </a:p>
          <a:p>
            <a:pPr marL="0" indent="0">
              <a:buNone/>
            </a:pPr>
            <a:endParaRPr lang="en-US" dirty="0" smtClean="0">
              <a:solidFill>
                <a:schemeClr val="bg1"/>
              </a:solidFill>
            </a:endParaRPr>
          </a:p>
          <a:p>
            <a:pPr marL="0" indent="0">
              <a:buNone/>
            </a:pPr>
            <a:r>
              <a:rPr lang="en-US" dirty="0" smtClean="0">
                <a:solidFill>
                  <a:schemeClr val="bg1"/>
                </a:solidFill>
              </a:rPr>
              <a:t>Other coaches may be modeling what their coach did because of a lack of training.</a:t>
            </a:r>
          </a:p>
          <a:p>
            <a:pPr marL="0" indent="0">
              <a:buNone/>
            </a:pPr>
            <a:r>
              <a:rPr lang="en-US" dirty="0" smtClean="0">
                <a:solidFill>
                  <a:schemeClr val="bg1"/>
                </a:solidFill>
              </a:rPr>
              <a:t>If a coach doesn’t know any different model for coaching than their own first-hand experience, then one would expect them to revert to the comfort of that experience.</a:t>
            </a:r>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35263705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Competitive Nature</a:t>
            </a:r>
            <a:endParaRPr lang="en-US" dirty="0">
              <a:solidFill>
                <a:schemeClr val="bg1"/>
              </a:solidFill>
            </a:endParaRPr>
          </a:p>
        </p:txBody>
      </p:sp>
      <p:sp>
        <p:nvSpPr>
          <p:cNvPr id="3" name="Content Placeholder 2"/>
          <p:cNvSpPr>
            <a:spLocks noGrp="1"/>
          </p:cNvSpPr>
          <p:nvPr>
            <p:ph idx="1"/>
          </p:nvPr>
        </p:nvSpPr>
        <p:spPr>
          <a:xfrm>
            <a:off x="901254" y="1825625"/>
            <a:ext cx="10515600" cy="4351338"/>
          </a:xfrm>
        </p:spPr>
        <p:txBody>
          <a:bodyPr/>
          <a:lstStyle/>
          <a:p>
            <a:pPr marL="0" indent="0">
              <a:buNone/>
            </a:pPr>
            <a:r>
              <a:rPr lang="en-US" dirty="0" smtClean="0">
                <a:solidFill>
                  <a:schemeClr val="bg1"/>
                </a:solidFill>
              </a:rPr>
              <a:t>Let’s be honest: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a:t>
            </a:r>
            <a:endParaRPr lang="en-US" dirty="0" smtClean="0">
              <a:solidFill>
                <a:schemeClr val="bg1"/>
              </a:solidFill>
            </a:endParaRPr>
          </a:p>
          <a:p>
            <a:pPr marL="0" indent="0" algn="just">
              <a:buNone/>
            </a:pPr>
            <a:r>
              <a:rPr lang="en-US" sz="7200" dirty="0" smtClean="0">
                <a:solidFill>
                  <a:schemeClr val="bg1"/>
                </a:solidFill>
              </a:rPr>
              <a:t>In the heat of the moment, the best decisions are not always made. </a:t>
            </a:r>
            <a:endParaRPr lang="en-US" sz="7200" dirty="0">
              <a:solidFill>
                <a:schemeClr val="bg1"/>
              </a:solidFill>
            </a:endParaRPr>
          </a:p>
        </p:txBody>
      </p:sp>
    </p:spTree>
    <p:extLst>
      <p:ext uri="{BB962C8B-B14F-4D97-AF65-F5344CB8AC3E}">
        <p14:creationId xmlns:p14="http://schemas.microsoft.com/office/powerpoint/2010/main" val="22796256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Coaches Cannot Argue On the Field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chemeClr val="bg1"/>
                </a:solidFill>
              </a:rPr>
              <a:t>We have a very strong commitment to communicate with the head coaches and if there is an important question or a huge concern, referees must take that conversation into the team box.</a:t>
            </a:r>
          </a:p>
          <a:p>
            <a:pPr marL="0" indent="0">
              <a:buNone/>
            </a:pPr>
            <a:endParaRPr lang="en-US" dirty="0">
              <a:solidFill>
                <a:schemeClr val="bg1"/>
              </a:solidFill>
            </a:endParaRPr>
          </a:p>
          <a:p>
            <a:pPr marL="0" indent="0">
              <a:buNone/>
            </a:pPr>
            <a:r>
              <a:rPr lang="en-US" dirty="0">
                <a:solidFill>
                  <a:schemeClr val="bg1"/>
                </a:solidFill>
              </a:rPr>
              <a:t>Coaches questioning calls on the field are unsportsmanlike acts according to the rules of football. </a:t>
            </a:r>
          </a:p>
          <a:p>
            <a:pPr marL="0" indent="0">
              <a:buNone/>
            </a:pPr>
            <a:endParaRPr lang="en-US" dirty="0">
              <a:solidFill>
                <a:schemeClr val="bg1"/>
              </a:solidFill>
            </a:endParaRPr>
          </a:p>
          <a:p>
            <a:pPr marL="0" indent="0">
              <a:buNone/>
            </a:pPr>
            <a:r>
              <a:rPr lang="en-US" dirty="0">
                <a:solidFill>
                  <a:schemeClr val="bg1"/>
                </a:solidFill>
              </a:rPr>
              <a:t>Conversations at the sideline are just that. Coaches are to stay off the field and referees are to hold conferences at the sideline. </a:t>
            </a:r>
          </a:p>
          <a:p>
            <a:pPr marL="0" indent="0">
              <a:buNone/>
            </a:pPr>
            <a:endParaRPr lang="en-US" dirty="0">
              <a:solidFill>
                <a:schemeClr val="bg1"/>
              </a:solidFill>
            </a:endParaRPr>
          </a:p>
          <a:p>
            <a:pPr marL="0" indent="0">
              <a:buNone/>
            </a:pPr>
            <a:r>
              <a:rPr lang="en-US" dirty="0">
                <a:solidFill>
                  <a:schemeClr val="bg1"/>
                </a:solidFill>
              </a:rPr>
              <a:t>Pretty simple but hard to accomplish. </a:t>
            </a:r>
            <a:r>
              <a:rPr lang="en-US" b="1" dirty="0">
                <a:solidFill>
                  <a:srgbClr val="FFFF00"/>
                </a:solidFill>
              </a:rPr>
              <a:t>We have to work together!</a:t>
            </a:r>
          </a:p>
          <a:p>
            <a:pPr marL="0" indent="0">
              <a:buNone/>
            </a:pPr>
            <a:endParaRPr lang="en-US" dirty="0"/>
          </a:p>
        </p:txBody>
      </p:sp>
    </p:spTree>
    <p:extLst>
      <p:ext uri="{BB962C8B-B14F-4D97-AF65-F5344CB8AC3E}">
        <p14:creationId xmlns:p14="http://schemas.microsoft.com/office/powerpoint/2010/main" val="3009164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Unsportsmanlike on the Head Coach </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solidFill>
                  <a:schemeClr val="bg1"/>
                </a:solidFill>
              </a:rPr>
              <a:t>There are only four fouls that go directly to the head coach:</a:t>
            </a:r>
          </a:p>
          <a:p>
            <a:pPr marL="0" indent="0">
              <a:buNone/>
            </a:pPr>
            <a:endParaRPr lang="en-US" dirty="0">
              <a:solidFill>
                <a:schemeClr val="bg1"/>
              </a:solidFill>
            </a:endParaRPr>
          </a:p>
          <a:p>
            <a:pPr marL="0" indent="0">
              <a:buNone/>
            </a:pPr>
            <a:r>
              <a:rPr lang="en-US" dirty="0">
                <a:solidFill>
                  <a:schemeClr val="bg1"/>
                </a:solidFill>
              </a:rPr>
              <a:t> 1 – Failure to comply with requirements for the coin toss</a:t>
            </a:r>
          </a:p>
          <a:p>
            <a:pPr marL="0" indent="0">
              <a:buNone/>
            </a:pPr>
            <a:endParaRPr lang="en-US" dirty="0">
              <a:solidFill>
                <a:schemeClr val="bg1"/>
              </a:solidFill>
            </a:endParaRPr>
          </a:p>
          <a:p>
            <a:pPr marL="0" indent="0">
              <a:buNone/>
            </a:pPr>
            <a:r>
              <a:rPr lang="en-US" dirty="0">
                <a:solidFill>
                  <a:schemeClr val="bg1"/>
                </a:solidFill>
              </a:rPr>
              <a:t> 2 – Failure to be on field for 1st half or returning from halftime</a:t>
            </a:r>
          </a:p>
          <a:p>
            <a:pPr marL="0" indent="0">
              <a:buNone/>
            </a:pPr>
            <a:endParaRPr lang="en-US" dirty="0">
              <a:solidFill>
                <a:schemeClr val="bg1"/>
              </a:solidFill>
            </a:endParaRPr>
          </a:p>
          <a:p>
            <a:pPr marL="0" indent="0">
              <a:buNone/>
            </a:pPr>
            <a:r>
              <a:rPr lang="en-US" dirty="0">
                <a:solidFill>
                  <a:schemeClr val="bg1"/>
                </a:solidFill>
              </a:rPr>
              <a:t> 3 – Failure to properly certify that all players are legally equipped.</a:t>
            </a:r>
          </a:p>
          <a:p>
            <a:pPr marL="0" indent="0">
              <a:buNone/>
            </a:pPr>
            <a:endParaRPr lang="en-US" dirty="0">
              <a:solidFill>
                <a:schemeClr val="bg1"/>
              </a:solidFill>
            </a:endParaRPr>
          </a:p>
          <a:p>
            <a:pPr marL="0" indent="0">
              <a:buNone/>
            </a:pPr>
            <a:r>
              <a:rPr lang="en-US" dirty="0">
                <a:solidFill>
                  <a:schemeClr val="bg1"/>
                </a:solidFill>
              </a:rPr>
              <a:t> 4 – A non-player contacting an official more than once in the restricted area.</a:t>
            </a:r>
          </a:p>
          <a:p>
            <a:pPr marL="0" indent="0">
              <a:buNone/>
            </a:pPr>
            <a:endParaRPr lang="en-US" dirty="0">
              <a:solidFill>
                <a:schemeClr val="bg1"/>
              </a:solidFill>
            </a:endParaRPr>
          </a:p>
          <a:p>
            <a:pPr marL="0" indent="0">
              <a:buNone/>
            </a:pPr>
            <a:r>
              <a:rPr lang="en-US" dirty="0">
                <a:solidFill>
                  <a:schemeClr val="bg1"/>
                </a:solidFill>
              </a:rPr>
              <a:t>All other unsportsmanlike penalties are charged against the individual who commits the foul. You do not penalize two different assistant coaches and then disqualify the head coach.</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799351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FF00"/>
                </a:solidFill>
              </a:rPr>
              <a:t>So, what will change </a:t>
            </a:r>
            <a:br>
              <a:rPr lang="en-US" b="1" dirty="0" smtClean="0">
                <a:solidFill>
                  <a:srgbClr val="FFFF00"/>
                </a:solidFill>
              </a:rPr>
            </a:br>
            <a:r>
              <a:rPr lang="en-US" b="1" dirty="0" smtClean="0">
                <a:solidFill>
                  <a:srgbClr val="FFFF00"/>
                </a:solidFill>
              </a:rPr>
              <a:t>Sideline Behavior</a:t>
            </a:r>
            <a:r>
              <a:rPr lang="en-US" b="1" dirty="0" smtClean="0">
                <a:solidFill>
                  <a:srgbClr val="FFFF00"/>
                </a:solidFill>
              </a:rPr>
              <a:t>?</a:t>
            </a:r>
            <a:endParaRPr lang="en-US" b="1" dirty="0">
              <a:solidFill>
                <a:srgbClr val="FFFF00"/>
              </a:solidFill>
            </a:endParaRP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28268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Education</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When </a:t>
            </a:r>
            <a:r>
              <a:rPr lang="en-US" dirty="0" smtClean="0">
                <a:solidFill>
                  <a:schemeClr val="bg1"/>
                </a:solidFill>
              </a:rPr>
              <a:t>coaches know how to properly manage their emotions and more effectively teach their athletes how to play:</a:t>
            </a:r>
          </a:p>
          <a:p>
            <a:pPr marL="0" indent="0">
              <a:buNone/>
            </a:pPr>
            <a:endParaRPr lang="en-US" dirty="0" smtClean="0">
              <a:solidFill>
                <a:schemeClr val="bg1"/>
              </a:solidFill>
            </a:endParaRPr>
          </a:p>
          <a:p>
            <a:pPr marL="0" indent="0">
              <a:buNone/>
            </a:pPr>
            <a:r>
              <a:rPr lang="en-US" dirty="0" smtClean="0">
                <a:solidFill>
                  <a:schemeClr val="bg1"/>
                </a:solidFill>
              </a:rPr>
              <a:t>The game becomes more fun.</a:t>
            </a:r>
          </a:p>
          <a:p>
            <a:pPr marL="0" indent="0">
              <a:buNone/>
            </a:pPr>
            <a:r>
              <a:rPr lang="en-US" dirty="0" smtClean="0">
                <a:solidFill>
                  <a:schemeClr val="bg1"/>
                </a:solidFill>
              </a:rPr>
              <a:t>Stress levels decrease.</a:t>
            </a:r>
          </a:p>
          <a:p>
            <a:pPr marL="0" indent="0">
              <a:buNone/>
            </a:pPr>
            <a:r>
              <a:rPr lang="en-US" dirty="0" smtClean="0">
                <a:solidFill>
                  <a:schemeClr val="bg1"/>
                </a:solidFill>
              </a:rPr>
              <a:t>They become a positive role model for the athletes.</a:t>
            </a:r>
          </a:p>
          <a:p>
            <a:pPr marL="0" indent="0">
              <a:buNone/>
            </a:pPr>
            <a:endParaRPr lang="en-US" dirty="0">
              <a:solidFill>
                <a:schemeClr val="bg1"/>
              </a:solidFill>
            </a:endParaRPr>
          </a:p>
        </p:txBody>
      </p:sp>
    </p:spTree>
    <p:extLst>
      <p:ext uri="{BB962C8B-B14F-4D97-AF65-F5344CB8AC3E}">
        <p14:creationId xmlns:p14="http://schemas.microsoft.com/office/powerpoint/2010/main" val="8231974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Education</a:t>
            </a:r>
            <a:endParaRPr lang="en-US" dirty="0">
              <a:solidFill>
                <a:schemeClr val="bg1"/>
              </a:solidFill>
            </a:endParaRPr>
          </a:p>
        </p:txBody>
      </p:sp>
      <p:sp>
        <p:nvSpPr>
          <p:cNvPr id="3" name="Content Placeholder 2"/>
          <p:cNvSpPr>
            <a:spLocks noGrp="1"/>
          </p:cNvSpPr>
          <p:nvPr>
            <p:ph idx="1"/>
          </p:nvPr>
        </p:nvSpPr>
        <p:spPr/>
        <p:txBody>
          <a:bodyPr/>
          <a:lstStyle/>
          <a:p>
            <a:pPr marL="0" indent="0" algn="just">
              <a:buNone/>
            </a:pPr>
            <a:r>
              <a:rPr lang="en-US" sz="4000" dirty="0" smtClean="0">
                <a:solidFill>
                  <a:schemeClr val="bg1"/>
                </a:solidFill>
              </a:rPr>
              <a:t>                                             </a:t>
            </a:r>
          </a:p>
          <a:p>
            <a:pPr marL="0" indent="0" algn="just">
              <a:buNone/>
            </a:pPr>
            <a:r>
              <a:rPr lang="en-US" sz="4000" dirty="0" smtClean="0">
                <a:solidFill>
                  <a:schemeClr val="bg1"/>
                </a:solidFill>
              </a:rPr>
              <a:t>When </a:t>
            </a:r>
            <a:r>
              <a:rPr lang="en-US" sz="4000" dirty="0" smtClean="0">
                <a:solidFill>
                  <a:schemeClr val="bg1"/>
                </a:solidFill>
              </a:rPr>
              <a:t>coaches understand the reason for the rules and the rationale behind them, they will become more accepting of “bad calls” and that the call was made because the official perceived the situation to be dangerous or disadvantaged the other team.</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378257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Collaboration</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Officials </a:t>
            </a:r>
            <a:r>
              <a:rPr lang="en-US" dirty="0" smtClean="0">
                <a:solidFill>
                  <a:schemeClr val="bg1"/>
                </a:solidFill>
              </a:rPr>
              <a:t>who listen and acknowledge their concerns see far less confrontation from coaches. </a:t>
            </a:r>
          </a:p>
          <a:p>
            <a:pPr marL="0" indent="0">
              <a:buNone/>
            </a:pPr>
            <a:r>
              <a:rPr lang="en-US" dirty="0" smtClean="0">
                <a:solidFill>
                  <a:schemeClr val="bg1"/>
                </a:solidFill>
              </a:rPr>
              <a:t>Likewise, coaches need to respect that officials have listened and trust that the people in stripes are doing what is in the best interest of the kids and keeping the game fair and safe for all.</a:t>
            </a:r>
          </a:p>
          <a:p>
            <a:pPr marL="0" indent="0">
              <a:buNone/>
            </a:pPr>
            <a:endParaRPr lang="en-US" dirty="0">
              <a:solidFill>
                <a:schemeClr val="bg1"/>
              </a:solidFill>
            </a:endParaRPr>
          </a:p>
          <a:p>
            <a:pPr marL="0" indent="0">
              <a:buNone/>
            </a:pPr>
            <a:r>
              <a:rPr lang="en-US" dirty="0" smtClean="0">
                <a:solidFill>
                  <a:schemeClr val="bg1"/>
                </a:solidFill>
              </a:rPr>
              <a:t>Coaches may not always agree with your decisions, but we have to respect them.</a:t>
            </a:r>
          </a:p>
          <a:p>
            <a:pPr marL="0" indent="0">
              <a:buNone/>
            </a:pPr>
            <a:endParaRPr lang="en-US" dirty="0" smtClean="0">
              <a:solidFill>
                <a:schemeClr val="bg1"/>
              </a:solidFill>
            </a:endParaRP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1491550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4000" dirty="0" smtClean="0">
                <a:solidFill>
                  <a:schemeClr val="bg1"/>
                </a:solidFill>
              </a:rPr>
              <a:t>           </a:t>
            </a:r>
          </a:p>
          <a:p>
            <a:pPr marL="0" indent="0">
              <a:buNone/>
            </a:pPr>
            <a:r>
              <a:rPr lang="en-US" sz="4000" dirty="0" smtClean="0">
                <a:solidFill>
                  <a:schemeClr val="bg1"/>
                </a:solidFill>
              </a:rPr>
              <a:t>If </a:t>
            </a:r>
            <a:r>
              <a:rPr lang="en-US" sz="4000" dirty="0" smtClean="0">
                <a:solidFill>
                  <a:schemeClr val="bg1"/>
                </a:solidFill>
              </a:rPr>
              <a:t>coaches continue to vilify officials and they continue to leave the game, the only officials we will be left with are those that will tolerate the sideline antics that have no place in our game. </a:t>
            </a:r>
          </a:p>
          <a:p>
            <a:pPr marL="0" indent="0">
              <a:buNone/>
            </a:pPr>
            <a:r>
              <a:rPr lang="en-US" sz="4000" dirty="0" smtClean="0">
                <a:solidFill>
                  <a:schemeClr val="bg1"/>
                </a:solidFill>
              </a:rPr>
              <a:t>That’s not good for the officials, and in the end, it will be the kids who pay the price. </a:t>
            </a:r>
            <a:endParaRPr lang="en-US" sz="4000" dirty="0">
              <a:solidFill>
                <a:schemeClr val="bg1"/>
              </a:solidFill>
            </a:endParaRPr>
          </a:p>
        </p:txBody>
      </p:sp>
    </p:spTree>
    <p:extLst>
      <p:ext uri="{BB962C8B-B14F-4D97-AF65-F5344CB8AC3E}">
        <p14:creationId xmlns:p14="http://schemas.microsoft.com/office/powerpoint/2010/main" val="1931481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418106"/>
          </a:xfrm>
        </p:spPr>
        <p:txBody>
          <a:bodyPr>
            <a:normAutofit/>
          </a:bodyPr>
          <a:lstStyle/>
          <a:p>
            <a:pPr algn="ctr"/>
            <a:r>
              <a:rPr lang="en-US" b="1" dirty="0" smtClean="0">
                <a:solidFill>
                  <a:srgbClr val="FFFF00"/>
                </a:solidFill>
              </a:rPr>
              <a:t>Why Can’t We Be Friends? </a:t>
            </a:r>
            <a:br>
              <a:rPr lang="en-US" b="1" dirty="0" smtClean="0">
                <a:solidFill>
                  <a:srgbClr val="FFFF00"/>
                </a:solidFill>
              </a:rPr>
            </a:br>
            <a:r>
              <a:rPr lang="en-US" b="1" dirty="0" smtClean="0">
                <a:solidFill>
                  <a:srgbClr val="FFFF00"/>
                </a:solidFill>
              </a:rPr>
              <a:t>Tips for Productive Coach-Official Communication</a:t>
            </a:r>
            <a:endParaRPr lang="en-US" b="1" dirty="0">
              <a:solidFill>
                <a:srgbClr val="FFFF00"/>
              </a:solidFill>
            </a:endParaRPr>
          </a:p>
        </p:txBody>
      </p:sp>
    </p:spTree>
    <p:extLst>
      <p:ext uri="{BB962C8B-B14F-4D97-AF65-F5344CB8AC3E}">
        <p14:creationId xmlns:p14="http://schemas.microsoft.com/office/powerpoint/2010/main" val="37228481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FF00"/>
                </a:solidFill>
              </a:rPr>
              <a:t>Dealing with Coaches</a:t>
            </a:r>
            <a:endParaRPr lang="en-US" b="1" dirty="0">
              <a:solidFill>
                <a:srgbClr val="FFFF00"/>
              </a:solidFill>
            </a:endParaRPr>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701864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Before the Game Begins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endParaRPr lang="en-US" dirty="0">
              <a:solidFill>
                <a:schemeClr val="bg1"/>
              </a:solidFill>
            </a:endParaRPr>
          </a:p>
          <a:p>
            <a:pPr marL="0" indent="0">
              <a:buNone/>
            </a:pPr>
            <a:r>
              <a:rPr lang="en-US" dirty="0" smtClean="0">
                <a:solidFill>
                  <a:schemeClr val="bg1"/>
                </a:solidFill>
              </a:rPr>
              <a:t>Make </a:t>
            </a:r>
            <a:r>
              <a:rPr lang="en-US" dirty="0" smtClean="0">
                <a:solidFill>
                  <a:schemeClr val="bg1"/>
                </a:solidFill>
              </a:rPr>
              <a:t>an effort to get to “know” the coach  (his personality, his overall demeanor, </a:t>
            </a:r>
            <a:r>
              <a:rPr lang="en-US" dirty="0" smtClean="0">
                <a:solidFill>
                  <a:schemeClr val="bg1"/>
                </a:solidFill>
              </a:rPr>
              <a:t>etc.)   </a:t>
            </a:r>
            <a:endParaRPr lang="en-US" dirty="0" smtClean="0">
              <a:solidFill>
                <a:schemeClr val="bg1"/>
              </a:solidFill>
            </a:endParaRPr>
          </a:p>
          <a:p>
            <a:pPr marL="0" indent="0">
              <a:buNone/>
            </a:pPr>
            <a:r>
              <a:rPr lang="en-US" dirty="0" smtClean="0">
                <a:solidFill>
                  <a:schemeClr val="bg1"/>
                </a:solidFill>
              </a:rPr>
              <a:t>– You can ask another official who has had this coach </a:t>
            </a:r>
            <a:r>
              <a:rPr lang="en-US" dirty="0" smtClean="0">
                <a:solidFill>
                  <a:schemeClr val="bg1"/>
                </a:solidFill>
              </a:rPr>
              <a:t>before. </a:t>
            </a:r>
            <a:endParaRPr lang="en-US" dirty="0" smtClean="0">
              <a:solidFill>
                <a:schemeClr val="bg1"/>
              </a:solidFill>
            </a:endParaRPr>
          </a:p>
          <a:p>
            <a:pPr marL="0" indent="0">
              <a:buNone/>
            </a:pPr>
            <a:r>
              <a:rPr lang="en-US" dirty="0" smtClean="0">
                <a:solidFill>
                  <a:schemeClr val="bg1"/>
                </a:solidFill>
              </a:rPr>
              <a:t>Establish </a:t>
            </a:r>
            <a:r>
              <a:rPr lang="en-US" dirty="0" smtClean="0">
                <a:solidFill>
                  <a:schemeClr val="bg1"/>
                </a:solidFill>
              </a:rPr>
              <a:t>a rapport before the game without causing concern with the opposing coaching </a:t>
            </a:r>
            <a:r>
              <a:rPr lang="en-US" dirty="0" smtClean="0">
                <a:solidFill>
                  <a:schemeClr val="bg1"/>
                </a:solidFill>
              </a:rPr>
              <a:t>staff.</a:t>
            </a:r>
            <a:endParaRPr lang="en-US" dirty="0" smtClean="0">
              <a:solidFill>
                <a:schemeClr val="bg1"/>
              </a:solidFill>
            </a:endParaRPr>
          </a:p>
          <a:p>
            <a:pPr marL="0" indent="0">
              <a:buNone/>
            </a:pPr>
            <a:r>
              <a:rPr lang="en-US" dirty="0" smtClean="0">
                <a:solidFill>
                  <a:schemeClr val="bg1"/>
                </a:solidFill>
              </a:rPr>
              <a:t>Establish </a:t>
            </a:r>
            <a:r>
              <a:rPr lang="en-US" dirty="0" smtClean="0">
                <a:solidFill>
                  <a:schemeClr val="bg1"/>
                </a:solidFill>
              </a:rPr>
              <a:t>the same rapport with the other Head Coach - try to spend equal </a:t>
            </a:r>
            <a:r>
              <a:rPr lang="en-US" dirty="0" smtClean="0">
                <a:solidFill>
                  <a:schemeClr val="bg1"/>
                </a:solidFill>
              </a:rPr>
              <a:t>time. </a:t>
            </a:r>
            <a:endParaRPr lang="en-US" dirty="0" smtClean="0">
              <a:solidFill>
                <a:schemeClr val="bg1"/>
              </a:solidFill>
            </a:endParaRPr>
          </a:p>
          <a:p>
            <a:pPr marL="0" indent="0">
              <a:buNone/>
            </a:pPr>
            <a:r>
              <a:rPr lang="en-US" dirty="0" smtClean="0">
                <a:solidFill>
                  <a:schemeClr val="bg1"/>
                </a:solidFill>
              </a:rPr>
              <a:t>Establish </a:t>
            </a:r>
            <a:r>
              <a:rPr lang="en-US" dirty="0" smtClean="0">
                <a:solidFill>
                  <a:schemeClr val="bg1"/>
                </a:solidFill>
              </a:rPr>
              <a:t>ground rules for sideline </a:t>
            </a:r>
            <a:r>
              <a:rPr lang="en-US" dirty="0" smtClean="0">
                <a:solidFill>
                  <a:schemeClr val="bg1"/>
                </a:solidFill>
              </a:rPr>
              <a:t>control.</a:t>
            </a:r>
            <a:endParaRPr lang="en-US" dirty="0">
              <a:solidFill>
                <a:schemeClr val="bg1"/>
              </a:solidFill>
            </a:endParaRPr>
          </a:p>
        </p:txBody>
      </p:sp>
    </p:spTree>
    <p:extLst>
      <p:ext uri="{BB962C8B-B14F-4D97-AF65-F5344CB8AC3E}">
        <p14:creationId xmlns:p14="http://schemas.microsoft.com/office/powerpoint/2010/main" val="11397852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Speaking with Coaches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Never </a:t>
            </a:r>
            <a:r>
              <a:rPr lang="en-US" dirty="0" smtClean="0">
                <a:solidFill>
                  <a:schemeClr val="bg1"/>
                </a:solidFill>
              </a:rPr>
              <a:t>call coaches by their first names </a:t>
            </a:r>
          </a:p>
          <a:p>
            <a:pPr marL="0" indent="0">
              <a:buNone/>
            </a:pPr>
            <a:r>
              <a:rPr lang="en-US" dirty="0" smtClean="0">
                <a:solidFill>
                  <a:schemeClr val="bg1"/>
                </a:solidFill>
              </a:rPr>
              <a:t>Don’t </a:t>
            </a:r>
            <a:r>
              <a:rPr lang="en-US" dirty="0" smtClean="0">
                <a:solidFill>
                  <a:schemeClr val="bg1"/>
                </a:solidFill>
              </a:rPr>
              <a:t>say too much too soon </a:t>
            </a:r>
          </a:p>
          <a:p>
            <a:pPr marL="0" indent="0">
              <a:buNone/>
            </a:pPr>
            <a:r>
              <a:rPr lang="en-US" dirty="0" smtClean="0">
                <a:solidFill>
                  <a:schemeClr val="bg1"/>
                </a:solidFill>
              </a:rPr>
              <a:t>– This is an IMPORTANT axiom to follow   </a:t>
            </a:r>
          </a:p>
          <a:p>
            <a:pPr marL="0" indent="0">
              <a:buNone/>
            </a:pPr>
            <a:r>
              <a:rPr lang="en-US" dirty="0" smtClean="0">
                <a:solidFill>
                  <a:schemeClr val="bg1"/>
                </a:solidFill>
              </a:rPr>
              <a:t>– Ears cannot get you in trouble but your mouth can</a:t>
            </a:r>
          </a:p>
          <a:p>
            <a:pPr marL="0" indent="0">
              <a:buNone/>
            </a:pPr>
            <a:r>
              <a:rPr lang="en-US" dirty="0" smtClean="0">
                <a:solidFill>
                  <a:schemeClr val="bg1"/>
                </a:solidFill>
              </a:rPr>
              <a:t>– “Silence cannot be misquoted” </a:t>
            </a:r>
          </a:p>
          <a:p>
            <a:pPr marL="0" indent="0">
              <a:buNone/>
            </a:pPr>
            <a:r>
              <a:rPr lang="en-US" dirty="0" smtClean="0">
                <a:solidFill>
                  <a:schemeClr val="bg1"/>
                </a:solidFill>
              </a:rPr>
              <a:t>Be </a:t>
            </a:r>
            <a:r>
              <a:rPr lang="en-US" dirty="0" smtClean="0">
                <a:solidFill>
                  <a:schemeClr val="bg1"/>
                </a:solidFill>
              </a:rPr>
              <a:t>careful about using humor.  It might help but be careful </a:t>
            </a:r>
            <a:endParaRPr lang="en-US" dirty="0">
              <a:solidFill>
                <a:schemeClr val="bg1"/>
              </a:solidFill>
            </a:endParaRPr>
          </a:p>
        </p:txBody>
      </p:sp>
    </p:spTree>
    <p:extLst>
      <p:ext uri="{BB962C8B-B14F-4D97-AF65-F5344CB8AC3E}">
        <p14:creationId xmlns:p14="http://schemas.microsoft.com/office/powerpoint/2010/main" val="23553195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Speaking with Coaches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200" dirty="0" smtClean="0">
                <a:solidFill>
                  <a:schemeClr val="bg1"/>
                </a:solidFill>
              </a:rPr>
              <a:t>Stand at an “oblique” angle to the person addressing you</a:t>
            </a:r>
          </a:p>
          <a:p>
            <a:pPr marL="0" indent="0" algn="ctr">
              <a:buNone/>
            </a:pPr>
            <a:endParaRPr lang="en-US" sz="3200" dirty="0"/>
          </a:p>
        </p:txBody>
      </p:sp>
      <p:pic>
        <p:nvPicPr>
          <p:cNvPr id="4" name="Picture 3"/>
          <p:cNvPicPr>
            <a:picLocks noChangeAspect="1"/>
          </p:cNvPicPr>
          <p:nvPr/>
        </p:nvPicPr>
        <p:blipFill>
          <a:blip r:embed="rId2"/>
          <a:stretch>
            <a:fillRect/>
          </a:stretch>
        </p:blipFill>
        <p:spPr>
          <a:xfrm>
            <a:off x="998571" y="2963918"/>
            <a:ext cx="4267111" cy="3260185"/>
          </a:xfrm>
          <a:prstGeom prst="rect">
            <a:avLst/>
          </a:prstGeom>
        </p:spPr>
      </p:pic>
      <p:pic>
        <p:nvPicPr>
          <p:cNvPr id="6" name="Picture 5"/>
          <p:cNvPicPr>
            <a:picLocks noChangeAspect="1"/>
          </p:cNvPicPr>
          <p:nvPr/>
        </p:nvPicPr>
        <p:blipFill>
          <a:blip r:embed="rId3"/>
          <a:stretch>
            <a:fillRect/>
          </a:stretch>
        </p:blipFill>
        <p:spPr>
          <a:xfrm>
            <a:off x="6369269" y="2963918"/>
            <a:ext cx="4367048" cy="3291718"/>
          </a:xfrm>
          <a:prstGeom prst="rect">
            <a:avLst/>
          </a:prstGeom>
        </p:spPr>
      </p:pic>
      <p:pic>
        <p:nvPicPr>
          <p:cNvPr id="7" name="Picture 6"/>
          <p:cNvPicPr>
            <a:picLocks noChangeAspect="1"/>
          </p:cNvPicPr>
          <p:nvPr/>
        </p:nvPicPr>
        <p:blipFill>
          <a:blip r:embed="rId4"/>
          <a:stretch>
            <a:fillRect/>
          </a:stretch>
        </p:blipFill>
        <p:spPr>
          <a:xfrm>
            <a:off x="6716110" y="3121572"/>
            <a:ext cx="3594538" cy="3134064"/>
          </a:xfrm>
          <a:prstGeom prst="rect">
            <a:avLst/>
          </a:prstGeom>
        </p:spPr>
      </p:pic>
    </p:spTree>
    <p:extLst>
      <p:ext uri="{BB962C8B-B14F-4D97-AF65-F5344CB8AC3E}">
        <p14:creationId xmlns:p14="http://schemas.microsoft.com/office/powerpoint/2010/main" val="31147567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0046" y="365125"/>
            <a:ext cx="11353800" cy="1325563"/>
          </a:xfrm>
        </p:spPr>
        <p:txBody>
          <a:bodyPr>
            <a:normAutofit/>
          </a:bodyPr>
          <a:lstStyle/>
          <a:p>
            <a:pPr algn="ctr"/>
            <a:r>
              <a:rPr lang="en-US" sz="4000" dirty="0" smtClean="0">
                <a:solidFill>
                  <a:schemeClr val="bg1"/>
                </a:solidFill>
              </a:rPr>
              <a:t>Is the Coach asking a Question or </a:t>
            </a:r>
            <a:r>
              <a:rPr lang="en-US" sz="4000" dirty="0" smtClean="0">
                <a:solidFill>
                  <a:schemeClr val="bg1"/>
                </a:solidFill>
              </a:rPr>
              <a:t>Making </a:t>
            </a:r>
            <a:r>
              <a:rPr lang="en-US" sz="4000" dirty="0" smtClean="0">
                <a:solidFill>
                  <a:schemeClr val="bg1"/>
                </a:solidFill>
              </a:rPr>
              <a:t>a </a:t>
            </a:r>
            <a:r>
              <a:rPr lang="en-US" sz="4000" dirty="0" smtClean="0">
                <a:solidFill>
                  <a:schemeClr val="bg1"/>
                </a:solidFill>
              </a:rPr>
              <a:t>Comment</a:t>
            </a:r>
            <a:r>
              <a:rPr lang="en-US" sz="4000" dirty="0" smtClean="0">
                <a:solidFill>
                  <a:schemeClr val="bg1"/>
                </a:solidFill>
              </a:rPr>
              <a:t>? </a:t>
            </a:r>
            <a:endParaRPr lang="en-US" sz="4000"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A </a:t>
            </a:r>
            <a:r>
              <a:rPr lang="en-US" dirty="0" smtClean="0">
                <a:solidFill>
                  <a:schemeClr val="bg1"/>
                </a:solidFill>
              </a:rPr>
              <a:t>comment does not require an answer unless it is a bad comment about you or the crew </a:t>
            </a:r>
          </a:p>
          <a:p>
            <a:pPr marL="0" indent="0">
              <a:buNone/>
            </a:pPr>
            <a:r>
              <a:rPr lang="en-US" dirty="0" smtClean="0">
                <a:solidFill>
                  <a:schemeClr val="bg1"/>
                </a:solidFill>
              </a:rPr>
              <a:t>The </a:t>
            </a:r>
            <a:r>
              <a:rPr lang="en-US" dirty="0" smtClean="0">
                <a:solidFill>
                  <a:schemeClr val="bg1"/>
                </a:solidFill>
              </a:rPr>
              <a:t>person asking the question controls the conversation </a:t>
            </a:r>
          </a:p>
          <a:p>
            <a:pPr marL="0" indent="0">
              <a:buNone/>
            </a:pPr>
            <a:r>
              <a:rPr lang="en-US" dirty="0" smtClean="0">
                <a:solidFill>
                  <a:schemeClr val="bg1"/>
                </a:solidFill>
              </a:rPr>
              <a:t>If </a:t>
            </a:r>
            <a:r>
              <a:rPr lang="en-US" dirty="0" smtClean="0">
                <a:solidFill>
                  <a:schemeClr val="bg1"/>
                </a:solidFill>
              </a:rPr>
              <a:t>you are not sure how to answer a question, make the coach repeat it </a:t>
            </a:r>
          </a:p>
          <a:p>
            <a:pPr marL="0" indent="0">
              <a:buNone/>
            </a:pPr>
            <a:r>
              <a:rPr lang="en-US" dirty="0" smtClean="0">
                <a:solidFill>
                  <a:schemeClr val="bg1"/>
                </a:solidFill>
              </a:rPr>
              <a:t>If </a:t>
            </a:r>
            <a:r>
              <a:rPr lang="en-US" dirty="0" smtClean="0">
                <a:solidFill>
                  <a:schemeClr val="bg1"/>
                </a:solidFill>
              </a:rPr>
              <a:t>a coach asks for information, make every effort to get the CORRECT information to him as soon as possible </a:t>
            </a:r>
            <a:endParaRPr lang="en-US" dirty="0">
              <a:solidFill>
                <a:schemeClr val="bg1"/>
              </a:solidFill>
            </a:endParaRPr>
          </a:p>
        </p:txBody>
      </p:sp>
    </p:spTree>
    <p:extLst>
      <p:ext uri="{BB962C8B-B14F-4D97-AF65-F5344CB8AC3E}">
        <p14:creationId xmlns:p14="http://schemas.microsoft.com/office/powerpoint/2010/main" val="15495036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Be Respectful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A </a:t>
            </a:r>
            <a:r>
              <a:rPr lang="en-US" dirty="0" smtClean="0">
                <a:solidFill>
                  <a:schemeClr val="bg1"/>
                </a:solidFill>
              </a:rPr>
              <a:t>coach wants to be assured that he has your attention  </a:t>
            </a:r>
          </a:p>
          <a:p>
            <a:pPr marL="0" indent="0">
              <a:buNone/>
            </a:pPr>
            <a:r>
              <a:rPr lang="en-US" dirty="0" smtClean="0">
                <a:solidFill>
                  <a:schemeClr val="bg1"/>
                </a:solidFill>
              </a:rPr>
              <a:t>Don't </a:t>
            </a:r>
            <a:r>
              <a:rPr lang="en-US" dirty="0" smtClean="0">
                <a:solidFill>
                  <a:schemeClr val="bg1"/>
                </a:solidFill>
              </a:rPr>
              <a:t>act distracted • Use formal language (“By rule…”) </a:t>
            </a:r>
          </a:p>
          <a:p>
            <a:pPr marL="0" indent="0">
              <a:buNone/>
            </a:pPr>
            <a:r>
              <a:rPr lang="en-US" dirty="0" smtClean="0">
                <a:solidFill>
                  <a:schemeClr val="bg1"/>
                </a:solidFill>
              </a:rPr>
              <a:t>Keep </a:t>
            </a:r>
            <a:r>
              <a:rPr lang="en-US" dirty="0" smtClean="0">
                <a:solidFill>
                  <a:schemeClr val="bg1"/>
                </a:solidFill>
              </a:rPr>
              <a:t>communication brief </a:t>
            </a:r>
          </a:p>
          <a:p>
            <a:pPr marL="0" indent="0">
              <a:buNone/>
            </a:pPr>
            <a:r>
              <a:rPr lang="en-US" dirty="0" smtClean="0">
                <a:solidFill>
                  <a:schemeClr val="bg1"/>
                </a:solidFill>
              </a:rPr>
              <a:t>Adopt </a:t>
            </a:r>
            <a:r>
              <a:rPr lang="en-US" dirty="0" smtClean="0">
                <a:solidFill>
                  <a:schemeClr val="bg1"/>
                </a:solidFill>
              </a:rPr>
              <a:t>a neutral tone and avoid personal remarks  </a:t>
            </a:r>
          </a:p>
          <a:p>
            <a:pPr marL="0" indent="0">
              <a:buNone/>
            </a:pPr>
            <a:r>
              <a:rPr lang="en-US" dirty="0" smtClean="0">
                <a:solidFill>
                  <a:schemeClr val="bg1"/>
                </a:solidFill>
              </a:rPr>
              <a:t>Stick </a:t>
            </a:r>
            <a:r>
              <a:rPr lang="en-US" dirty="0" smtClean="0">
                <a:solidFill>
                  <a:schemeClr val="bg1"/>
                </a:solidFill>
              </a:rPr>
              <a:t>to the issue at hand in a straightforward way </a:t>
            </a:r>
          </a:p>
          <a:p>
            <a:pPr marL="0" indent="0">
              <a:buNone/>
            </a:pPr>
            <a:r>
              <a:rPr lang="en-US" dirty="0" smtClean="0">
                <a:solidFill>
                  <a:schemeClr val="bg1"/>
                </a:solidFill>
              </a:rPr>
              <a:t>Let </a:t>
            </a:r>
            <a:r>
              <a:rPr lang="en-US" dirty="0" smtClean="0">
                <a:solidFill>
                  <a:schemeClr val="bg1"/>
                </a:solidFill>
              </a:rPr>
              <a:t>coaches have their say </a:t>
            </a:r>
          </a:p>
          <a:p>
            <a:pPr marL="0" indent="0">
              <a:buNone/>
            </a:pPr>
            <a:r>
              <a:rPr lang="en-US" dirty="0" smtClean="0">
                <a:solidFill>
                  <a:schemeClr val="bg1"/>
                </a:solidFill>
              </a:rPr>
              <a:t>– Adopt an instant "listening mode"  </a:t>
            </a:r>
          </a:p>
          <a:p>
            <a:pPr marL="0" indent="0">
              <a:buNone/>
            </a:pPr>
            <a:r>
              <a:rPr lang="en-US" dirty="0" smtClean="0">
                <a:solidFill>
                  <a:schemeClr val="bg1"/>
                </a:solidFill>
              </a:rPr>
              <a:t>– Do not interrupt </a:t>
            </a:r>
            <a:endParaRPr lang="en-US" dirty="0">
              <a:solidFill>
                <a:schemeClr val="bg1"/>
              </a:solidFill>
            </a:endParaRPr>
          </a:p>
        </p:txBody>
      </p:sp>
    </p:spTree>
    <p:extLst>
      <p:ext uri="{BB962C8B-B14F-4D97-AF65-F5344CB8AC3E}">
        <p14:creationId xmlns:p14="http://schemas.microsoft.com/office/powerpoint/2010/main" val="16821661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Acknowledge the Coach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5400" dirty="0" smtClean="0">
                <a:solidFill>
                  <a:schemeClr val="bg1"/>
                </a:solidFill>
              </a:rPr>
              <a:t>“</a:t>
            </a:r>
            <a:r>
              <a:rPr lang="en-US" sz="5400" dirty="0" smtClean="0">
                <a:solidFill>
                  <a:schemeClr val="bg1"/>
                </a:solidFill>
              </a:rPr>
              <a:t>Coach, what is your concern?” </a:t>
            </a:r>
          </a:p>
          <a:p>
            <a:pPr marL="0" indent="0">
              <a:buNone/>
            </a:pPr>
            <a:r>
              <a:rPr lang="en-US" sz="5400" dirty="0" smtClean="0">
                <a:solidFill>
                  <a:schemeClr val="bg1"/>
                </a:solidFill>
              </a:rPr>
              <a:t>"</a:t>
            </a:r>
            <a:r>
              <a:rPr lang="en-US" sz="5400" dirty="0" smtClean="0">
                <a:solidFill>
                  <a:schemeClr val="bg1"/>
                </a:solidFill>
              </a:rPr>
              <a:t>I hear what you're saying"  </a:t>
            </a:r>
          </a:p>
          <a:p>
            <a:pPr marL="0" indent="0">
              <a:buNone/>
            </a:pPr>
            <a:r>
              <a:rPr lang="en-US" sz="5400" dirty="0" smtClean="0">
                <a:solidFill>
                  <a:schemeClr val="bg1"/>
                </a:solidFill>
              </a:rPr>
              <a:t>"</a:t>
            </a:r>
            <a:r>
              <a:rPr lang="en-US" sz="5400" dirty="0" smtClean="0">
                <a:solidFill>
                  <a:schemeClr val="bg1"/>
                </a:solidFill>
              </a:rPr>
              <a:t>I understand" </a:t>
            </a:r>
          </a:p>
          <a:p>
            <a:pPr marL="0" indent="0">
              <a:buNone/>
            </a:pPr>
            <a:r>
              <a:rPr lang="en-US" sz="5400" dirty="0" smtClean="0">
                <a:solidFill>
                  <a:schemeClr val="bg1"/>
                </a:solidFill>
              </a:rPr>
              <a:t>"</a:t>
            </a:r>
            <a:r>
              <a:rPr lang="en-US" sz="5400" dirty="0" smtClean="0">
                <a:solidFill>
                  <a:schemeClr val="bg1"/>
                </a:solidFill>
              </a:rPr>
              <a:t>I see what you mean” </a:t>
            </a:r>
            <a:endParaRPr lang="en-US" sz="5400" dirty="0">
              <a:solidFill>
                <a:schemeClr val="bg1"/>
              </a:solidFill>
            </a:endParaRPr>
          </a:p>
        </p:txBody>
      </p:sp>
    </p:spTree>
    <p:extLst>
      <p:ext uri="{BB962C8B-B14F-4D97-AF65-F5344CB8AC3E}">
        <p14:creationId xmlns:p14="http://schemas.microsoft.com/office/powerpoint/2010/main" val="36309011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Getting the Head Coach’s Help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5400" dirty="0" smtClean="0">
                <a:solidFill>
                  <a:schemeClr val="bg1"/>
                </a:solidFill>
              </a:rPr>
              <a:t>If there is a problem with players and/or team personnel being out of the team area or other situations, </a:t>
            </a:r>
            <a:r>
              <a:rPr lang="en-US" sz="5400" dirty="0" smtClean="0">
                <a:solidFill>
                  <a:srgbClr val="FFFF00"/>
                </a:solidFill>
              </a:rPr>
              <a:t>GO DIRECTLY TO THE HEAD COACH </a:t>
            </a:r>
            <a:endParaRPr lang="en-US" sz="5400" dirty="0">
              <a:solidFill>
                <a:srgbClr val="FFFF00"/>
              </a:solidFill>
            </a:endParaRPr>
          </a:p>
        </p:txBody>
      </p:sp>
    </p:spTree>
    <p:extLst>
      <p:ext uri="{BB962C8B-B14F-4D97-AF65-F5344CB8AC3E}">
        <p14:creationId xmlns:p14="http://schemas.microsoft.com/office/powerpoint/2010/main" val="3260976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Body Language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Look </a:t>
            </a:r>
            <a:r>
              <a:rPr lang="en-US" dirty="0" smtClean="0">
                <a:solidFill>
                  <a:schemeClr val="bg1"/>
                </a:solidFill>
              </a:rPr>
              <a:t>the coach in the eye – do not stare but do make eye contact </a:t>
            </a:r>
          </a:p>
          <a:p>
            <a:pPr marL="0" indent="0">
              <a:buNone/>
            </a:pPr>
            <a:r>
              <a:rPr lang="en-US" dirty="0" smtClean="0">
                <a:solidFill>
                  <a:schemeClr val="bg1"/>
                </a:solidFill>
              </a:rPr>
              <a:t>If </a:t>
            </a:r>
            <a:r>
              <a:rPr lang="en-US" dirty="0" smtClean="0">
                <a:solidFill>
                  <a:schemeClr val="bg1"/>
                </a:solidFill>
              </a:rPr>
              <a:t>a coach moves toward you to "get in your face," pivot sideways so you are shoulder-to shoulder to him  </a:t>
            </a:r>
          </a:p>
          <a:p>
            <a:pPr marL="0" indent="0">
              <a:buNone/>
            </a:pPr>
            <a:r>
              <a:rPr lang="en-US" dirty="0" smtClean="0">
                <a:solidFill>
                  <a:schemeClr val="bg1"/>
                </a:solidFill>
              </a:rPr>
              <a:t>Be </a:t>
            </a:r>
            <a:r>
              <a:rPr lang="en-US" dirty="0" smtClean="0">
                <a:solidFill>
                  <a:schemeClr val="bg1"/>
                </a:solidFill>
              </a:rPr>
              <a:t>aware of body posture, facial expressions, head tilt and arm positions </a:t>
            </a:r>
          </a:p>
          <a:p>
            <a:pPr marL="0" indent="0">
              <a:buNone/>
            </a:pPr>
            <a:r>
              <a:rPr lang="en-US" dirty="0" smtClean="0">
                <a:solidFill>
                  <a:schemeClr val="bg1"/>
                </a:solidFill>
              </a:rPr>
              <a:t>Don't </a:t>
            </a:r>
            <a:r>
              <a:rPr lang="en-US" dirty="0" smtClean="0">
                <a:solidFill>
                  <a:schemeClr val="bg1"/>
                </a:solidFill>
              </a:rPr>
              <a:t>use your hands when talking to a coach </a:t>
            </a:r>
          </a:p>
          <a:p>
            <a:pPr marL="0" indent="0">
              <a:buNone/>
            </a:pPr>
            <a:r>
              <a:rPr lang="en-US" dirty="0" smtClean="0">
                <a:solidFill>
                  <a:schemeClr val="bg1"/>
                </a:solidFill>
              </a:rPr>
              <a:t>Don’t </a:t>
            </a:r>
            <a:r>
              <a:rPr lang="en-US" dirty="0" smtClean="0">
                <a:solidFill>
                  <a:schemeClr val="bg1"/>
                </a:solidFill>
              </a:rPr>
              <a:t>touch a coach or player </a:t>
            </a:r>
            <a:endParaRPr lang="en-US" dirty="0">
              <a:solidFill>
                <a:schemeClr val="bg1"/>
              </a:solidFill>
            </a:endParaRPr>
          </a:p>
        </p:txBody>
      </p:sp>
    </p:spTree>
    <p:extLst>
      <p:ext uri="{BB962C8B-B14F-4D97-AF65-F5344CB8AC3E}">
        <p14:creationId xmlns:p14="http://schemas.microsoft.com/office/powerpoint/2010/main" val="31751441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If You Make a Mistake…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4000" dirty="0" smtClean="0">
                <a:solidFill>
                  <a:schemeClr val="bg1"/>
                </a:solidFill>
              </a:rPr>
              <a:t>                           </a:t>
            </a:r>
            <a:br>
              <a:rPr lang="en-US" sz="4000" dirty="0" smtClean="0">
                <a:solidFill>
                  <a:schemeClr val="bg1"/>
                </a:solidFill>
              </a:rPr>
            </a:br>
            <a:r>
              <a:rPr lang="en-US" sz="4000" dirty="0" smtClean="0">
                <a:solidFill>
                  <a:schemeClr val="bg1"/>
                </a:solidFill>
              </a:rPr>
              <a:t>…</a:t>
            </a:r>
            <a:r>
              <a:rPr lang="en-US" sz="4000" dirty="0" smtClean="0">
                <a:solidFill>
                  <a:schemeClr val="bg1"/>
                </a:solidFill>
              </a:rPr>
              <a:t>Admit it  </a:t>
            </a:r>
          </a:p>
          <a:p>
            <a:pPr marL="0" indent="0">
              <a:buNone/>
            </a:pPr>
            <a:r>
              <a:rPr lang="en-US" sz="4000" dirty="0" smtClean="0">
                <a:solidFill>
                  <a:schemeClr val="bg1"/>
                </a:solidFill>
              </a:rPr>
              <a:t>A </a:t>
            </a:r>
            <a:r>
              <a:rPr lang="en-US" sz="4000" dirty="0" smtClean="0">
                <a:solidFill>
                  <a:schemeClr val="bg1"/>
                </a:solidFill>
              </a:rPr>
              <a:t>simple apology is sufficient </a:t>
            </a:r>
          </a:p>
          <a:p>
            <a:pPr marL="0" indent="0">
              <a:buNone/>
            </a:pPr>
            <a:r>
              <a:rPr lang="en-US" sz="4000" dirty="0" smtClean="0">
                <a:solidFill>
                  <a:schemeClr val="bg1"/>
                </a:solidFill>
              </a:rPr>
              <a:t>–Do not elaborate or rationalize or make excuses </a:t>
            </a:r>
          </a:p>
          <a:p>
            <a:pPr marL="0" indent="0">
              <a:buNone/>
            </a:pPr>
            <a:r>
              <a:rPr lang="en-US" sz="4000" dirty="0" smtClean="0">
                <a:solidFill>
                  <a:schemeClr val="bg1"/>
                </a:solidFill>
              </a:rPr>
              <a:t>“</a:t>
            </a:r>
            <a:r>
              <a:rPr lang="en-US" sz="4000" dirty="0" smtClean="0">
                <a:solidFill>
                  <a:schemeClr val="bg1"/>
                </a:solidFill>
              </a:rPr>
              <a:t>If that’s what happened, we missed it” </a:t>
            </a:r>
            <a:endParaRPr lang="en-US" sz="4000" dirty="0">
              <a:solidFill>
                <a:schemeClr val="bg1"/>
              </a:solidFill>
            </a:endParaRPr>
          </a:p>
        </p:txBody>
      </p:sp>
    </p:spTree>
    <p:extLst>
      <p:ext uri="{BB962C8B-B14F-4D97-AF65-F5344CB8AC3E}">
        <p14:creationId xmlns:p14="http://schemas.microsoft.com/office/powerpoint/2010/main" val="848741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bg1"/>
                </a:solidFill>
              </a:rPr>
              <a:t>Tips for Productive Coach-Official Communication</a:t>
            </a:r>
            <a:endParaRPr lang="en-US" sz="4000"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What do sports officials have in common with hostage negotiators, peace treaty brokers and marriage counselors? They must be master communicators.</a:t>
            </a:r>
          </a:p>
          <a:p>
            <a:pPr marL="0" indent="0">
              <a:buNone/>
            </a:pPr>
            <a:endParaRPr lang="en-US" dirty="0" smtClean="0">
              <a:solidFill>
                <a:schemeClr val="bg1"/>
              </a:solidFill>
            </a:endParaRPr>
          </a:p>
          <a:p>
            <a:pPr marL="0" indent="0">
              <a:buNone/>
            </a:pPr>
            <a:r>
              <a:rPr lang="en-US" dirty="0" smtClean="0">
                <a:solidFill>
                  <a:schemeClr val="bg1"/>
                </a:solidFill>
              </a:rPr>
              <a:t>Some officials wrongfully neglect this aspect of their jobs. They want to be responsible for knowing the rules and calling the game between the lines, but not communicating with coaches on the sideline.</a:t>
            </a:r>
          </a:p>
          <a:p>
            <a:pPr marL="0" indent="0">
              <a:buNone/>
            </a:pPr>
            <a:endParaRPr lang="en-US" dirty="0"/>
          </a:p>
        </p:txBody>
      </p:sp>
    </p:spTree>
    <p:extLst>
      <p:ext uri="{BB962C8B-B14F-4D97-AF65-F5344CB8AC3E}">
        <p14:creationId xmlns:p14="http://schemas.microsoft.com/office/powerpoint/2010/main" val="6581596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If the Coach is Aggressive </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rgbClr val="FFFF00"/>
                </a:solidFill>
              </a:rPr>
              <a:t>NEVER</a:t>
            </a:r>
            <a:r>
              <a:rPr lang="en-US" dirty="0" smtClean="0">
                <a:solidFill>
                  <a:schemeClr val="bg1"/>
                </a:solidFill>
              </a:rPr>
              <a:t> </a:t>
            </a:r>
            <a:r>
              <a:rPr lang="en-US" dirty="0" smtClean="0">
                <a:solidFill>
                  <a:schemeClr val="bg1"/>
                </a:solidFill>
              </a:rPr>
              <a:t>meet emotion with emotion </a:t>
            </a:r>
          </a:p>
          <a:p>
            <a:pPr marL="0" indent="0">
              <a:buNone/>
            </a:pPr>
            <a:r>
              <a:rPr lang="en-US" dirty="0" smtClean="0">
                <a:solidFill>
                  <a:schemeClr val="bg1"/>
                </a:solidFill>
              </a:rPr>
              <a:t>– take a deep breath </a:t>
            </a:r>
          </a:p>
          <a:p>
            <a:pPr marL="0" indent="0">
              <a:buNone/>
            </a:pPr>
            <a:r>
              <a:rPr lang="en-US" dirty="0" smtClean="0">
                <a:solidFill>
                  <a:schemeClr val="bg1"/>
                </a:solidFill>
              </a:rPr>
              <a:t>When </a:t>
            </a:r>
            <a:r>
              <a:rPr lang="en-US" dirty="0" smtClean="0">
                <a:solidFill>
                  <a:schemeClr val="bg1"/>
                </a:solidFill>
              </a:rPr>
              <a:t>coaches raise their voice, lower yours </a:t>
            </a:r>
          </a:p>
          <a:p>
            <a:pPr marL="0" indent="0">
              <a:buNone/>
            </a:pPr>
            <a:r>
              <a:rPr lang="en-US" dirty="0" smtClean="0">
                <a:solidFill>
                  <a:schemeClr val="bg1"/>
                </a:solidFill>
              </a:rPr>
              <a:t>Sooth </a:t>
            </a:r>
            <a:r>
              <a:rPr lang="en-US" dirty="0" smtClean="0">
                <a:solidFill>
                  <a:schemeClr val="bg1"/>
                </a:solidFill>
              </a:rPr>
              <a:t>rather than incite - try to diffuse a hostile situation by using your best people skills  </a:t>
            </a:r>
          </a:p>
          <a:p>
            <a:pPr marL="0" indent="0">
              <a:buNone/>
            </a:pPr>
            <a:r>
              <a:rPr lang="en-US" dirty="0" smtClean="0">
                <a:solidFill>
                  <a:schemeClr val="bg1"/>
                </a:solidFill>
              </a:rPr>
              <a:t>Make </a:t>
            </a:r>
            <a:r>
              <a:rPr lang="en-US" dirty="0" smtClean="0">
                <a:solidFill>
                  <a:schemeClr val="bg1"/>
                </a:solidFill>
              </a:rPr>
              <a:t>warnings deliberate and tactful   </a:t>
            </a:r>
          </a:p>
          <a:p>
            <a:pPr marL="0" indent="0">
              <a:buNone/>
            </a:pPr>
            <a:r>
              <a:rPr lang="en-US" dirty="0" smtClean="0">
                <a:solidFill>
                  <a:schemeClr val="bg1"/>
                </a:solidFill>
              </a:rPr>
              <a:t>The </a:t>
            </a:r>
            <a:r>
              <a:rPr lang="en-US" dirty="0" smtClean="0">
                <a:solidFill>
                  <a:schemeClr val="bg1"/>
                </a:solidFill>
              </a:rPr>
              <a:t>point of no return will be </a:t>
            </a:r>
            <a:r>
              <a:rPr lang="en-US" b="1" dirty="0" smtClean="0">
                <a:solidFill>
                  <a:srgbClr val="FFFF00"/>
                </a:solidFill>
              </a:rPr>
              <a:t>“DO YOU WANT TO REPEAT WHAT YOU SAID?”  If he does, flag </a:t>
            </a:r>
            <a:r>
              <a:rPr lang="en-US" b="1" dirty="0" smtClean="0">
                <a:solidFill>
                  <a:srgbClr val="FFFF00"/>
                </a:solidFill>
              </a:rPr>
              <a:t>it.</a:t>
            </a:r>
          </a:p>
          <a:p>
            <a:pPr marL="0" indent="0">
              <a:buNone/>
            </a:pPr>
            <a:r>
              <a:rPr lang="en-US" dirty="0" smtClean="0">
                <a:solidFill>
                  <a:schemeClr val="bg1"/>
                </a:solidFill>
              </a:rPr>
              <a:t>Permit coach </a:t>
            </a:r>
            <a:r>
              <a:rPr lang="en-US" dirty="0" smtClean="0">
                <a:solidFill>
                  <a:schemeClr val="bg1"/>
                </a:solidFill>
              </a:rPr>
              <a:t>to disengage. Nothing is gained by insisting on the last word </a:t>
            </a:r>
            <a:endParaRPr lang="en-US" dirty="0">
              <a:solidFill>
                <a:schemeClr val="bg1"/>
              </a:solidFill>
            </a:endParaRPr>
          </a:p>
        </p:txBody>
      </p:sp>
    </p:spTree>
    <p:extLst>
      <p:ext uri="{BB962C8B-B14F-4D97-AF65-F5344CB8AC3E}">
        <p14:creationId xmlns:p14="http://schemas.microsoft.com/office/powerpoint/2010/main" val="21467305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You and the Coach Differ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3600" dirty="0" smtClean="0">
                <a:solidFill>
                  <a:schemeClr val="bg1"/>
                </a:solidFill>
              </a:rPr>
              <a:t>       </a:t>
            </a:r>
          </a:p>
          <a:p>
            <a:pPr marL="0" indent="0">
              <a:buNone/>
            </a:pPr>
            <a:r>
              <a:rPr lang="en-US" sz="3600" dirty="0" smtClean="0">
                <a:solidFill>
                  <a:schemeClr val="bg1"/>
                </a:solidFill>
              </a:rPr>
              <a:t>What </a:t>
            </a:r>
            <a:r>
              <a:rPr lang="en-US" sz="3600" dirty="0" smtClean="0">
                <a:solidFill>
                  <a:schemeClr val="bg1"/>
                </a:solidFill>
              </a:rPr>
              <a:t>do you do/say when the coach continues to complain about the same foul? </a:t>
            </a:r>
          </a:p>
          <a:p>
            <a:pPr marL="0" indent="0">
              <a:buNone/>
            </a:pPr>
            <a:r>
              <a:rPr lang="en-US" sz="3600" dirty="0" smtClean="0">
                <a:solidFill>
                  <a:schemeClr val="bg1"/>
                </a:solidFill>
              </a:rPr>
              <a:t>– “It had no effect on the outcome of the play”</a:t>
            </a:r>
          </a:p>
          <a:p>
            <a:pPr marL="0" indent="0">
              <a:buNone/>
            </a:pPr>
            <a:r>
              <a:rPr lang="en-US" sz="3600" dirty="0" smtClean="0">
                <a:solidFill>
                  <a:schemeClr val="bg1"/>
                </a:solidFill>
              </a:rPr>
              <a:t>– </a:t>
            </a:r>
            <a:r>
              <a:rPr lang="en-US" sz="3600" dirty="0" smtClean="0">
                <a:solidFill>
                  <a:schemeClr val="bg1"/>
                </a:solidFill>
              </a:rPr>
              <a:t>“We are not the penalty police” </a:t>
            </a:r>
          </a:p>
          <a:p>
            <a:pPr marL="0" indent="0">
              <a:buNone/>
            </a:pPr>
            <a:r>
              <a:rPr lang="en-US" sz="3600" dirty="0" smtClean="0">
                <a:solidFill>
                  <a:schemeClr val="bg1"/>
                </a:solidFill>
              </a:rPr>
              <a:t>– “Is this something you want us to call on both teams?" </a:t>
            </a:r>
            <a:endParaRPr lang="en-US" sz="3600" dirty="0">
              <a:solidFill>
                <a:schemeClr val="bg1"/>
              </a:solidFill>
            </a:endParaRPr>
          </a:p>
        </p:txBody>
      </p:sp>
    </p:spTree>
    <p:extLst>
      <p:ext uri="{BB962C8B-B14F-4D97-AF65-F5344CB8AC3E}">
        <p14:creationId xmlns:p14="http://schemas.microsoft.com/office/powerpoint/2010/main" val="22698934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Automatic UNS Foul by Coach or Player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3600" dirty="0" smtClean="0">
                <a:solidFill>
                  <a:schemeClr val="bg1"/>
                </a:solidFill>
              </a:rPr>
              <a:t>                    </a:t>
            </a:r>
          </a:p>
          <a:p>
            <a:pPr marL="0" indent="0">
              <a:buNone/>
            </a:pPr>
            <a:r>
              <a:rPr lang="en-US" sz="3600" dirty="0" smtClean="0">
                <a:solidFill>
                  <a:schemeClr val="bg1"/>
                </a:solidFill>
              </a:rPr>
              <a:t>CHOKE </a:t>
            </a:r>
            <a:r>
              <a:rPr lang="en-US" sz="3600" dirty="0" smtClean="0">
                <a:solidFill>
                  <a:schemeClr val="bg1"/>
                </a:solidFill>
              </a:rPr>
              <a:t>SIGN and SIMILAR ACTIONS –  </a:t>
            </a:r>
          </a:p>
          <a:p>
            <a:pPr marL="0" indent="0">
              <a:buNone/>
            </a:pPr>
            <a:r>
              <a:rPr lang="en-US" sz="3600" dirty="0" smtClean="0">
                <a:solidFill>
                  <a:schemeClr val="bg1"/>
                </a:solidFill>
              </a:rPr>
              <a:t>Excessive </a:t>
            </a:r>
            <a:r>
              <a:rPr lang="en-US" sz="3600" dirty="0" smtClean="0">
                <a:solidFill>
                  <a:schemeClr val="bg1"/>
                </a:solidFill>
              </a:rPr>
              <a:t>and/or Vulgar Profanity that everyone can hear </a:t>
            </a:r>
          </a:p>
          <a:p>
            <a:pPr marL="0" indent="0">
              <a:buNone/>
            </a:pPr>
            <a:r>
              <a:rPr lang="en-US" sz="3600" dirty="0" smtClean="0">
                <a:solidFill>
                  <a:schemeClr val="bg1"/>
                </a:solidFill>
              </a:rPr>
              <a:t>Use </a:t>
            </a:r>
            <a:r>
              <a:rPr lang="en-US" sz="3600" dirty="0" smtClean="0">
                <a:solidFill>
                  <a:schemeClr val="bg1"/>
                </a:solidFill>
              </a:rPr>
              <a:t>of ethnic slurs </a:t>
            </a:r>
            <a:endParaRPr lang="en-US" sz="3600" dirty="0">
              <a:solidFill>
                <a:schemeClr val="bg1"/>
              </a:solidFill>
            </a:endParaRPr>
          </a:p>
        </p:txBody>
      </p:sp>
    </p:spTree>
    <p:extLst>
      <p:ext uri="{BB962C8B-B14F-4D97-AF65-F5344CB8AC3E}">
        <p14:creationId xmlns:p14="http://schemas.microsoft.com/office/powerpoint/2010/main" val="4294397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After a Confrontation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4400" dirty="0" smtClean="0">
                <a:solidFill>
                  <a:schemeClr val="bg1"/>
                </a:solidFill>
              </a:rPr>
              <a:t>          </a:t>
            </a:r>
          </a:p>
          <a:p>
            <a:pPr marL="0" indent="0">
              <a:buNone/>
            </a:pPr>
            <a:r>
              <a:rPr lang="en-US" sz="4400" dirty="0" smtClean="0">
                <a:solidFill>
                  <a:schemeClr val="bg1"/>
                </a:solidFill>
              </a:rPr>
              <a:t>Recovery </a:t>
            </a:r>
            <a:r>
              <a:rPr lang="en-US" sz="4400" dirty="0" smtClean="0">
                <a:solidFill>
                  <a:schemeClr val="bg1"/>
                </a:solidFill>
              </a:rPr>
              <a:t>time </a:t>
            </a:r>
          </a:p>
          <a:p>
            <a:pPr marL="0" indent="0">
              <a:buNone/>
            </a:pPr>
            <a:r>
              <a:rPr lang="en-US" sz="4400" dirty="0" smtClean="0">
                <a:solidFill>
                  <a:schemeClr val="bg1"/>
                </a:solidFill>
              </a:rPr>
              <a:t>How </a:t>
            </a:r>
            <a:r>
              <a:rPr lang="en-US" sz="4400" dirty="0" smtClean="0">
                <a:solidFill>
                  <a:schemeClr val="bg1"/>
                </a:solidFill>
              </a:rPr>
              <a:t>quickly do you recover when an adversarial situation or mistake has occurred? </a:t>
            </a:r>
            <a:endParaRPr lang="en-US" sz="4400" dirty="0">
              <a:solidFill>
                <a:schemeClr val="bg1"/>
              </a:solidFill>
            </a:endParaRPr>
          </a:p>
        </p:txBody>
      </p:sp>
    </p:spTree>
    <p:extLst>
      <p:ext uri="{BB962C8B-B14F-4D97-AF65-F5344CB8AC3E}">
        <p14:creationId xmlns:p14="http://schemas.microsoft.com/office/powerpoint/2010/main" val="21496265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Support Fellow Officials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4000" dirty="0" smtClean="0">
                <a:solidFill>
                  <a:schemeClr val="bg1"/>
                </a:solidFill>
              </a:rPr>
              <a:t>Never </a:t>
            </a:r>
            <a:r>
              <a:rPr lang="en-US" sz="4000" dirty="0" smtClean="0">
                <a:solidFill>
                  <a:schemeClr val="bg1"/>
                </a:solidFill>
              </a:rPr>
              <a:t>betray partners by showing that you doubt their judgment </a:t>
            </a:r>
          </a:p>
          <a:p>
            <a:pPr marL="0" indent="0">
              <a:buNone/>
            </a:pPr>
            <a:r>
              <a:rPr lang="en-US" sz="4000" dirty="0" smtClean="0">
                <a:solidFill>
                  <a:schemeClr val="bg1"/>
                </a:solidFill>
              </a:rPr>
              <a:t>– Indicate faith in your partner’s decision </a:t>
            </a:r>
          </a:p>
          <a:p>
            <a:pPr marL="0" indent="0">
              <a:buNone/>
            </a:pPr>
            <a:r>
              <a:rPr lang="en-US" sz="4000" dirty="0" smtClean="0">
                <a:solidFill>
                  <a:schemeClr val="bg1"/>
                </a:solidFill>
              </a:rPr>
              <a:t>– “My partner had a good look”  </a:t>
            </a:r>
          </a:p>
          <a:p>
            <a:pPr marL="0" indent="0">
              <a:buNone/>
            </a:pPr>
            <a:r>
              <a:rPr lang="en-US" sz="4000" dirty="0" smtClean="0">
                <a:solidFill>
                  <a:schemeClr val="bg1"/>
                </a:solidFill>
              </a:rPr>
              <a:t>– “What did you see from way over here?” </a:t>
            </a:r>
            <a:endParaRPr lang="en-US" sz="4000" dirty="0">
              <a:solidFill>
                <a:schemeClr val="bg1"/>
              </a:solidFill>
            </a:endParaRPr>
          </a:p>
        </p:txBody>
      </p:sp>
    </p:spTree>
    <p:extLst>
      <p:ext uri="{BB962C8B-B14F-4D97-AF65-F5344CB8AC3E}">
        <p14:creationId xmlns:p14="http://schemas.microsoft.com/office/powerpoint/2010/main" val="28151452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Promote Sportsmanship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6600" dirty="0" smtClean="0">
                <a:solidFill>
                  <a:schemeClr val="bg1"/>
                </a:solidFill>
              </a:rPr>
              <a:t>Acknowledge a positive act by a player in front of his teammates and relay to the coach </a:t>
            </a:r>
            <a:endParaRPr lang="en-US" sz="6600" dirty="0">
              <a:solidFill>
                <a:schemeClr val="bg1"/>
              </a:solidFill>
            </a:endParaRPr>
          </a:p>
        </p:txBody>
      </p:sp>
    </p:spTree>
    <p:extLst>
      <p:ext uri="{BB962C8B-B14F-4D97-AF65-F5344CB8AC3E}">
        <p14:creationId xmlns:p14="http://schemas.microsoft.com/office/powerpoint/2010/main" val="9680841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Sideline Control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Use </a:t>
            </a:r>
            <a:r>
              <a:rPr lang="en-US" dirty="0" smtClean="0">
                <a:solidFill>
                  <a:schemeClr val="bg1"/>
                </a:solidFill>
              </a:rPr>
              <a:t>your “Get Back” coach </a:t>
            </a:r>
          </a:p>
          <a:p>
            <a:pPr marL="0" indent="0">
              <a:buNone/>
            </a:pPr>
            <a:r>
              <a:rPr lang="en-US" dirty="0" smtClean="0">
                <a:solidFill>
                  <a:schemeClr val="bg1"/>
                </a:solidFill>
              </a:rPr>
              <a:t>“</a:t>
            </a:r>
            <a:r>
              <a:rPr lang="en-US" dirty="0" smtClean="0">
                <a:solidFill>
                  <a:schemeClr val="bg1"/>
                </a:solidFill>
              </a:rPr>
              <a:t>Coach, I need you back please” </a:t>
            </a:r>
          </a:p>
          <a:p>
            <a:pPr marL="0" indent="0">
              <a:buNone/>
            </a:pPr>
            <a:r>
              <a:rPr lang="en-US" dirty="0" smtClean="0">
                <a:solidFill>
                  <a:schemeClr val="bg1"/>
                </a:solidFill>
              </a:rPr>
              <a:t>“</a:t>
            </a:r>
            <a:r>
              <a:rPr lang="en-US" dirty="0" smtClean="0">
                <a:solidFill>
                  <a:schemeClr val="bg1"/>
                </a:solidFill>
              </a:rPr>
              <a:t>Coach, I’m coming your way” </a:t>
            </a:r>
          </a:p>
          <a:p>
            <a:pPr marL="0" indent="0">
              <a:buNone/>
            </a:pPr>
            <a:r>
              <a:rPr lang="en-US" dirty="0" smtClean="0">
                <a:solidFill>
                  <a:schemeClr val="bg1"/>
                </a:solidFill>
              </a:rPr>
              <a:t>When </a:t>
            </a:r>
            <a:r>
              <a:rPr lang="en-US" dirty="0" smtClean="0">
                <a:solidFill>
                  <a:schemeClr val="bg1"/>
                </a:solidFill>
              </a:rPr>
              <a:t>play comes into sidelines (especially bench area), look out of bounds and follow (visually) players into bench area    </a:t>
            </a:r>
          </a:p>
          <a:p>
            <a:pPr marL="0" indent="0">
              <a:buNone/>
            </a:pPr>
            <a:r>
              <a:rPr lang="en-US" dirty="0" smtClean="0">
                <a:solidFill>
                  <a:schemeClr val="bg1"/>
                </a:solidFill>
              </a:rPr>
              <a:t>One </a:t>
            </a:r>
            <a:r>
              <a:rPr lang="en-US" dirty="0" smtClean="0">
                <a:solidFill>
                  <a:schemeClr val="bg1"/>
                </a:solidFill>
              </a:rPr>
              <a:t>official at spot and one official covering fringe area </a:t>
            </a:r>
          </a:p>
          <a:p>
            <a:pPr marL="0" indent="0">
              <a:buNone/>
            </a:pPr>
            <a:r>
              <a:rPr lang="en-US" dirty="0" smtClean="0">
                <a:solidFill>
                  <a:schemeClr val="bg1"/>
                </a:solidFill>
              </a:rPr>
              <a:t>When </a:t>
            </a:r>
            <a:r>
              <a:rPr lang="en-US" dirty="0" smtClean="0">
                <a:solidFill>
                  <a:schemeClr val="bg1"/>
                </a:solidFill>
              </a:rPr>
              <a:t>officials can touch one another, usually something is wrong   </a:t>
            </a:r>
          </a:p>
          <a:p>
            <a:pPr marL="0" indent="0">
              <a:buNone/>
            </a:pPr>
            <a:r>
              <a:rPr lang="en-US" dirty="0" smtClean="0">
                <a:solidFill>
                  <a:schemeClr val="bg1"/>
                </a:solidFill>
              </a:rPr>
              <a:t>Keep </a:t>
            </a:r>
            <a:r>
              <a:rPr lang="en-US" dirty="0" smtClean="0">
                <a:solidFill>
                  <a:schemeClr val="bg1"/>
                </a:solidFill>
              </a:rPr>
              <a:t>space between you </a:t>
            </a:r>
            <a:endParaRPr lang="en-US" dirty="0">
              <a:solidFill>
                <a:schemeClr val="bg1"/>
              </a:solidFill>
            </a:endParaRPr>
          </a:p>
        </p:txBody>
      </p:sp>
    </p:spTree>
    <p:extLst>
      <p:ext uri="{BB962C8B-B14F-4D97-AF65-F5344CB8AC3E}">
        <p14:creationId xmlns:p14="http://schemas.microsoft.com/office/powerpoint/2010/main" val="362401345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Keep your Ego Under Control </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4000" dirty="0" smtClean="0">
                <a:solidFill>
                  <a:schemeClr val="bg1"/>
                </a:solidFill>
              </a:rPr>
              <a:t>             </a:t>
            </a:r>
          </a:p>
          <a:p>
            <a:pPr marL="0" indent="0">
              <a:buNone/>
            </a:pPr>
            <a:r>
              <a:rPr lang="en-US" sz="4000" dirty="0" smtClean="0">
                <a:solidFill>
                  <a:schemeClr val="bg1"/>
                </a:solidFill>
              </a:rPr>
              <a:t>It’s </a:t>
            </a:r>
            <a:r>
              <a:rPr lang="en-US" sz="4000" dirty="0" smtClean="0">
                <a:solidFill>
                  <a:schemeClr val="bg1"/>
                </a:solidFill>
              </a:rPr>
              <a:t>not about you! </a:t>
            </a:r>
          </a:p>
          <a:p>
            <a:pPr marL="0" indent="0">
              <a:buNone/>
            </a:pPr>
            <a:r>
              <a:rPr lang="en-US" sz="4000" dirty="0" smtClean="0">
                <a:solidFill>
                  <a:schemeClr val="bg1"/>
                </a:solidFill>
              </a:rPr>
              <a:t>Remember</a:t>
            </a:r>
            <a:r>
              <a:rPr lang="en-US" sz="4000" dirty="0" smtClean="0">
                <a:solidFill>
                  <a:schemeClr val="bg1"/>
                </a:solidFill>
              </a:rPr>
              <a:t>, the reason we have officials is to make sure one team does not gain an advantage over the other team within the rules of the game </a:t>
            </a:r>
          </a:p>
          <a:p>
            <a:pPr marL="0" indent="0" algn="ctr">
              <a:buNone/>
            </a:pPr>
            <a:r>
              <a:rPr lang="en-US" sz="4000" b="1" dirty="0" smtClean="0">
                <a:solidFill>
                  <a:srgbClr val="FFFF00"/>
                </a:solidFill>
              </a:rPr>
              <a:t>Be </a:t>
            </a:r>
            <a:r>
              <a:rPr lang="en-US" sz="4000" b="1" dirty="0" smtClean="0">
                <a:solidFill>
                  <a:srgbClr val="FFFF00"/>
                </a:solidFill>
              </a:rPr>
              <a:t>a .300 hitter and not a .200 hitter </a:t>
            </a:r>
            <a:endParaRPr lang="en-US" sz="4000" b="1" dirty="0">
              <a:solidFill>
                <a:srgbClr val="FFFF00"/>
              </a:solidFill>
            </a:endParaRPr>
          </a:p>
        </p:txBody>
      </p:sp>
    </p:spTree>
    <p:extLst>
      <p:ext uri="{BB962C8B-B14F-4D97-AF65-F5344CB8AC3E}">
        <p14:creationId xmlns:p14="http://schemas.microsoft.com/office/powerpoint/2010/main" val="38956592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en-US" dirty="0"/>
          </a:p>
        </p:txBody>
      </p:sp>
      <p:sp>
        <p:nvSpPr>
          <p:cNvPr id="3" name="Title 2"/>
          <p:cNvSpPr>
            <a:spLocks noGrp="1"/>
          </p:cNvSpPr>
          <p:nvPr>
            <p:ph type="ctrTitle"/>
          </p:nvPr>
        </p:nvSpPr>
        <p:spPr/>
        <p:txBody>
          <a:bodyPr/>
          <a:lstStyle/>
          <a:p>
            <a:r>
              <a:rPr lang="en-US" b="1" dirty="0" smtClean="0">
                <a:solidFill>
                  <a:srgbClr val="FFFF00"/>
                </a:solidFill>
              </a:rPr>
              <a:t>Calling and Reporting Fouls</a:t>
            </a:r>
            <a:endParaRPr lang="en-US" b="1" dirty="0">
              <a:solidFill>
                <a:srgbClr val="FFFF00"/>
              </a:solidFill>
            </a:endParaRPr>
          </a:p>
        </p:txBody>
      </p:sp>
    </p:spTree>
    <p:extLst>
      <p:ext uri="{BB962C8B-B14F-4D97-AF65-F5344CB8AC3E}">
        <p14:creationId xmlns:p14="http://schemas.microsoft.com/office/powerpoint/2010/main" val="25625813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sz="3600" dirty="0" smtClean="0">
                <a:solidFill>
                  <a:schemeClr val="bg1"/>
                </a:solidFill>
              </a:rPr>
              <a:t>When calling a foul, get your flag into the air so that it may be seen immediately. </a:t>
            </a:r>
          </a:p>
          <a:p>
            <a:pPr marL="0" indent="0">
              <a:buNone/>
            </a:pPr>
            <a:r>
              <a:rPr lang="en-US" sz="3600" dirty="0" smtClean="0">
                <a:solidFill>
                  <a:schemeClr val="bg1"/>
                </a:solidFill>
              </a:rPr>
              <a:t>Should the foul be prior to the snap, do not let the play start. </a:t>
            </a:r>
          </a:p>
          <a:p>
            <a:pPr marL="0" indent="0">
              <a:buNone/>
            </a:pPr>
            <a:r>
              <a:rPr lang="en-US" sz="3600" dirty="0" smtClean="0">
                <a:solidFill>
                  <a:schemeClr val="bg1"/>
                </a:solidFill>
              </a:rPr>
              <a:t>Should the snap occur, stop the play by quickly blowing the </a:t>
            </a:r>
          </a:p>
          <a:p>
            <a:pPr marL="0" indent="0">
              <a:buNone/>
            </a:pPr>
            <a:r>
              <a:rPr lang="en-US" sz="3600" dirty="0" smtClean="0">
                <a:solidFill>
                  <a:schemeClr val="bg1"/>
                </a:solidFill>
              </a:rPr>
              <a:t>whistle loudly and moving toward or down the line of scrimmage and signaling timeout.</a:t>
            </a:r>
          </a:p>
          <a:p>
            <a:pPr marL="0" indent="0">
              <a:buNone/>
            </a:pPr>
            <a:endParaRPr lang="en-US" dirty="0"/>
          </a:p>
        </p:txBody>
      </p:sp>
    </p:spTree>
    <p:extLst>
      <p:ext uri="{BB962C8B-B14F-4D97-AF65-F5344CB8AC3E}">
        <p14:creationId xmlns:p14="http://schemas.microsoft.com/office/powerpoint/2010/main" val="3253999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bg1"/>
                </a:solidFill>
              </a:rPr>
              <a:t>Tips for Productive Coach-Official Communication</a:t>
            </a:r>
            <a:endParaRPr lang="en-US" sz="4000"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There’s an art to deescalating heated and emotional conflicts. </a:t>
            </a:r>
          </a:p>
          <a:p>
            <a:pPr marL="0" indent="0">
              <a:buNone/>
            </a:pPr>
            <a:r>
              <a:rPr lang="en-US" dirty="0" smtClean="0">
                <a:solidFill>
                  <a:schemeClr val="bg1"/>
                </a:solidFill>
              </a:rPr>
              <a:t>Officials need to incorporate this as part of their craft. The best officials are the best game managers. </a:t>
            </a:r>
          </a:p>
          <a:p>
            <a:pPr marL="0" indent="0">
              <a:buNone/>
            </a:pPr>
            <a:r>
              <a:rPr lang="en-US" dirty="0" smtClean="0">
                <a:solidFill>
                  <a:schemeClr val="bg1"/>
                </a:solidFill>
              </a:rPr>
              <a:t>Clear and consistent communication is paramount. </a:t>
            </a:r>
          </a:p>
          <a:p>
            <a:pPr marL="0" indent="0">
              <a:buNone/>
            </a:pPr>
            <a:r>
              <a:rPr lang="en-US" dirty="0" smtClean="0">
                <a:solidFill>
                  <a:schemeClr val="bg1"/>
                </a:solidFill>
              </a:rPr>
              <a:t>Coaches who are at ease with the officiating crew--who feel like they are being heard--are more likely to respect and accept your decisions as an official. </a:t>
            </a:r>
          </a:p>
          <a:p>
            <a:pPr marL="0" indent="0">
              <a:buNone/>
            </a:pPr>
            <a:r>
              <a:rPr lang="en-US" dirty="0" smtClean="0">
                <a:solidFill>
                  <a:schemeClr val="bg1"/>
                </a:solidFill>
              </a:rPr>
              <a:t>With players following suit, it makes for a more harmonious contest.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3473842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4000" dirty="0" smtClean="0">
                <a:solidFill>
                  <a:schemeClr val="bg1"/>
                </a:solidFill>
              </a:rPr>
              <a:t>The calling official reports the foul(s) to referee. </a:t>
            </a:r>
          </a:p>
          <a:p>
            <a:pPr marL="0" indent="0">
              <a:buNone/>
            </a:pPr>
            <a:r>
              <a:rPr lang="en-US" sz="4000" dirty="0" smtClean="0">
                <a:solidFill>
                  <a:schemeClr val="bg1"/>
                </a:solidFill>
              </a:rPr>
              <a:t>It is your responsibility to see that the correct penalty options are explained, enforcement yardage and clock status are correct. </a:t>
            </a:r>
          </a:p>
          <a:p>
            <a:pPr marL="0" indent="0">
              <a:buNone/>
            </a:pPr>
            <a:r>
              <a:rPr lang="en-US" sz="4000" dirty="0" smtClean="0">
                <a:solidFill>
                  <a:schemeClr val="bg1"/>
                </a:solidFill>
              </a:rPr>
              <a:t>Know the status of the ball (live, dead, loose or in possession) and the fouling player’s team and number.</a:t>
            </a:r>
          </a:p>
          <a:p>
            <a:pPr marL="0" indent="0">
              <a:buNone/>
            </a:pPr>
            <a:endParaRPr lang="en-US" dirty="0"/>
          </a:p>
        </p:txBody>
      </p:sp>
    </p:spTree>
    <p:extLst>
      <p:ext uri="{BB962C8B-B14F-4D97-AF65-F5344CB8AC3E}">
        <p14:creationId xmlns:p14="http://schemas.microsoft.com/office/powerpoint/2010/main" val="30649788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3600" dirty="0" smtClean="0">
                <a:solidFill>
                  <a:schemeClr val="bg1"/>
                </a:solidFill>
              </a:rPr>
              <a:t>If the foul is a spot foul, the calling official should mentally note the yard line. </a:t>
            </a:r>
          </a:p>
          <a:p>
            <a:pPr marL="0" indent="0">
              <a:buNone/>
            </a:pPr>
            <a:r>
              <a:rPr lang="en-US" sz="3600" dirty="0" smtClean="0">
                <a:solidFill>
                  <a:schemeClr val="bg1"/>
                </a:solidFill>
              </a:rPr>
              <a:t>Your flag seldom will land on the correct spot and should  be moved only after the play is dead and all action is over.</a:t>
            </a:r>
          </a:p>
          <a:p>
            <a:pPr marL="0" indent="0">
              <a:buNone/>
            </a:pPr>
            <a:r>
              <a:rPr lang="en-US" sz="3600" dirty="0" smtClean="0">
                <a:solidFill>
                  <a:schemeClr val="bg1"/>
                </a:solidFill>
              </a:rPr>
              <a:t>For live-ball fouls, do not blow the whistle until  the ball is dead by rule.</a:t>
            </a:r>
          </a:p>
          <a:p>
            <a:pPr marL="0" indent="0">
              <a:buNone/>
            </a:pPr>
            <a:endParaRPr lang="en-US" dirty="0"/>
          </a:p>
        </p:txBody>
      </p:sp>
    </p:spTree>
    <p:extLst>
      <p:ext uri="{BB962C8B-B14F-4D97-AF65-F5344CB8AC3E}">
        <p14:creationId xmlns:p14="http://schemas.microsoft.com/office/powerpoint/2010/main" val="14525107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a:t>
            </a:r>
          </a:p>
          <a:p>
            <a:pPr marL="0" indent="0">
              <a:buNone/>
            </a:pPr>
            <a:r>
              <a:rPr lang="en-US" dirty="0" smtClean="0">
                <a:solidFill>
                  <a:schemeClr val="bg1"/>
                </a:solidFill>
              </a:rPr>
              <a:t>When </a:t>
            </a:r>
            <a:r>
              <a:rPr lang="en-US" dirty="0" smtClean="0">
                <a:solidFill>
                  <a:schemeClr val="bg1"/>
                </a:solidFill>
              </a:rPr>
              <a:t>the play is dead, signal timeout and check to see that the clock is stopped. </a:t>
            </a:r>
          </a:p>
          <a:p>
            <a:pPr marL="0" indent="0">
              <a:buNone/>
            </a:pPr>
            <a:r>
              <a:rPr lang="en-US" dirty="0" smtClean="0">
                <a:solidFill>
                  <a:schemeClr val="bg1"/>
                </a:solidFill>
              </a:rPr>
              <a:t>Use your whistle to alert the referee and the crew that you have a</a:t>
            </a:r>
          </a:p>
          <a:p>
            <a:pPr marL="0" indent="0">
              <a:buNone/>
            </a:pPr>
            <a:r>
              <a:rPr lang="en-US" dirty="0" smtClean="0">
                <a:solidFill>
                  <a:schemeClr val="bg1"/>
                </a:solidFill>
              </a:rPr>
              <a:t>penalty. </a:t>
            </a:r>
          </a:p>
          <a:p>
            <a:pPr marL="0" indent="0">
              <a:buNone/>
            </a:pPr>
            <a:r>
              <a:rPr lang="en-US" dirty="0" smtClean="0">
                <a:solidFill>
                  <a:schemeClr val="bg1"/>
                </a:solidFill>
              </a:rPr>
              <a:t>Hold the spot if you have progress until relieved by a crew member. </a:t>
            </a:r>
          </a:p>
          <a:p>
            <a:pPr marL="0" indent="0">
              <a:buNone/>
            </a:pPr>
            <a:r>
              <a:rPr lang="en-US" dirty="0">
                <a:solidFill>
                  <a:schemeClr val="bg1"/>
                </a:solidFill>
              </a:rPr>
              <a:t>N</a:t>
            </a:r>
            <a:r>
              <a:rPr lang="en-US" dirty="0" smtClean="0">
                <a:solidFill>
                  <a:schemeClr val="bg1"/>
                </a:solidFill>
              </a:rPr>
              <a:t>on-calling officials need to hold the progress spot and cover the</a:t>
            </a:r>
          </a:p>
          <a:p>
            <a:pPr marL="0" indent="0">
              <a:buNone/>
            </a:pPr>
            <a:r>
              <a:rPr lang="en-US" dirty="0" smtClean="0">
                <a:solidFill>
                  <a:schemeClr val="bg1"/>
                </a:solidFill>
              </a:rPr>
              <a:t>flag.</a:t>
            </a:r>
          </a:p>
          <a:p>
            <a:pPr marL="0" indent="0">
              <a:buNone/>
            </a:pPr>
            <a:endParaRPr lang="en-US" dirty="0"/>
          </a:p>
        </p:txBody>
      </p:sp>
    </p:spTree>
    <p:extLst>
      <p:ext uri="{BB962C8B-B14F-4D97-AF65-F5344CB8AC3E}">
        <p14:creationId xmlns:p14="http://schemas.microsoft.com/office/powerpoint/2010/main" val="15356300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3600" b="1" dirty="0" smtClean="0">
                <a:solidFill>
                  <a:srgbClr val="FFFF00"/>
                </a:solidFill>
              </a:rPr>
              <a:t>Referee: </a:t>
            </a:r>
          </a:p>
          <a:p>
            <a:pPr marL="0" indent="0">
              <a:buNone/>
            </a:pPr>
            <a:r>
              <a:rPr lang="en-US" sz="3600" dirty="0" smtClean="0">
                <a:solidFill>
                  <a:schemeClr val="bg1"/>
                </a:solidFill>
              </a:rPr>
              <a:t>After hearing penalty information, turn  to the press box and give the preliminary signal  if the choice is not obvious. </a:t>
            </a:r>
          </a:p>
          <a:p>
            <a:pPr marL="0" indent="0">
              <a:buNone/>
            </a:pPr>
            <a:r>
              <a:rPr lang="en-US" sz="3600" dirty="0" smtClean="0">
                <a:solidFill>
                  <a:schemeClr val="bg1"/>
                </a:solidFill>
              </a:rPr>
              <a:t>Quickly find an open spot no more than a few steps away and give a clear signal.</a:t>
            </a:r>
          </a:p>
          <a:p>
            <a:pPr marL="0" indent="0">
              <a:buNone/>
            </a:pPr>
            <a:endParaRPr lang="en-US" dirty="0"/>
          </a:p>
        </p:txBody>
      </p:sp>
    </p:spTree>
    <p:extLst>
      <p:ext uri="{BB962C8B-B14F-4D97-AF65-F5344CB8AC3E}">
        <p14:creationId xmlns:p14="http://schemas.microsoft.com/office/powerpoint/2010/main" val="34012100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3600" b="1" dirty="0" smtClean="0">
                <a:solidFill>
                  <a:srgbClr val="FFFF00"/>
                </a:solidFill>
              </a:rPr>
              <a:t>Umpire</a:t>
            </a:r>
            <a:r>
              <a:rPr lang="en-US" sz="3600" dirty="0" smtClean="0">
                <a:solidFill>
                  <a:srgbClr val="FFFF00"/>
                </a:solidFill>
              </a:rPr>
              <a:t>: </a:t>
            </a:r>
          </a:p>
          <a:p>
            <a:pPr marL="0" indent="0">
              <a:buNone/>
            </a:pPr>
            <a:r>
              <a:rPr lang="en-US" sz="3600" dirty="0" smtClean="0">
                <a:solidFill>
                  <a:schemeClr val="bg1"/>
                </a:solidFill>
              </a:rPr>
              <a:t>Listen to the foul being reported and the options given by the referee. </a:t>
            </a:r>
          </a:p>
          <a:p>
            <a:pPr marL="0" indent="0">
              <a:buNone/>
            </a:pPr>
            <a:r>
              <a:rPr lang="en-US" sz="3600" dirty="0" smtClean="0">
                <a:solidFill>
                  <a:schemeClr val="bg1"/>
                </a:solidFill>
              </a:rPr>
              <a:t>You may inform the other officials of the call so they can report to their coach. </a:t>
            </a:r>
          </a:p>
          <a:p>
            <a:pPr marL="0" indent="0">
              <a:buNone/>
            </a:pPr>
            <a:r>
              <a:rPr lang="en-US" sz="3600" dirty="0" smtClean="0">
                <a:solidFill>
                  <a:schemeClr val="bg1"/>
                </a:solidFill>
              </a:rPr>
              <a:t>Should you believe the referee to be in error, simply ask, “Would you please repeat those options again?”</a:t>
            </a:r>
          </a:p>
          <a:p>
            <a:pPr marL="0" indent="0">
              <a:buNone/>
            </a:pPr>
            <a:endParaRPr lang="en-US" dirty="0"/>
          </a:p>
        </p:txBody>
      </p:sp>
    </p:spTree>
    <p:extLst>
      <p:ext uri="{BB962C8B-B14F-4D97-AF65-F5344CB8AC3E}">
        <p14:creationId xmlns:p14="http://schemas.microsoft.com/office/powerpoint/2010/main" val="14715130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sz="3200" b="1" dirty="0" smtClean="0">
                <a:solidFill>
                  <a:srgbClr val="FFFF00"/>
                </a:solidFill>
              </a:rPr>
              <a:t>Linesman: </a:t>
            </a:r>
          </a:p>
          <a:p>
            <a:pPr marL="0" indent="0">
              <a:buNone/>
            </a:pPr>
            <a:r>
              <a:rPr lang="en-US" sz="3200" dirty="0" smtClean="0">
                <a:solidFill>
                  <a:schemeClr val="bg1"/>
                </a:solidFill>
              </a:rPr>
              <a:t>Make sure the box man and chain crew hold their positions. </a:t>
            </a:r>
          </a:p>
          <a:p>
            <a:pPr marL="0" indent="0">
              <a:buNone/>
            </a:pPr>
            <a:r>
              <a:rPr lang="en-US" sz="3200" dirty="0" smtClean="0">
                <a:solidFill>
                  <a:schemeClr val="bg1"/>
                </a:solidFill>
              </a:rPr>
              <a:t>Check the position of the down box as it relates to the five-yard tape on the chain. </a:t>
            </a:r>
          </a:p>
          <a:p>
            <a:pPr marL="0" indent="0">
              <a:buNone/>
            </a:pPr>
            <a:r>
              <a:rPr lang="en-US" sz="3200" dirty="0" smtClean="0">
                <a:solidFill>
                  <a:schemeClr val="bg1"/>
                </a:solidFill>
              </a:rPr>
              <a:t>If the penalty is five yards, notify the referee if the enforcement will leave the ball short or beyond the line-to-gain. </a:t>
            </a:r>
          </a:p>
          <a:p>
            <a:pPr marL="0" indent="0">
              <a:buNone/>
            </a:pPr>
            <a:r>
              <a:rPr lang="en-US" sz="3200" dirty="0" smtClean="0">
                <a:solidFill>
                  <a:schemeClr val="bg1"/>
                </a:solidFill>
              </a:rPr>
              <a:t>Let the referee know this also prior to a snap on third or fourth down.</a:t>
            </a:r>
          </a:p>
          <a:p>
            <a:pPr marL="0" indent="0">
              <a:buNone/>
            </a:pPr>
            <a:endParaRPr lang="en-US" dirty="0"/>
          </a:p>
        </p:txBody>
      </p:sp>
    </p:spTree>
    <p:extLst>
      <p:ext uri="{BB962C8B-B14F-4D97-AF65-F5344CB8AC3E}">
        <p14:creationId xmlns:p14="http://schemas.microsoft.com/office/powerpoint/2010/main" val="780869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b="1" dirty="0" smtClean="0">
                <a:solidFill>
                  <a:srgbClr val="FFFF00"/>
                </a:solidFill>
              </a:rPr>
              <a:t>Line </a:t>
            </a:r>
            <a:r>
              <a:rPr lang="en-US" b="1" dirty="0" smtClean="0">
                <a:solidFill>
                  <a:srgbClr val="FFFF00"/>
                </a:solidFill>
              </a:rPr>
              <a:t>Ju</a:t>
            </a:r>
            <a:r>
              <a:rPr lang="en-US" b="1" dirty="0" smtClean="0">
                <a:solidFill>
                  <a:srgbClr val="FFFF00"/>
                </a:solidFill>
              </a:rPr>
              <a:t>dge</a:t>
            </a:r>
            <a:r>
              <a:rPr lang="en-US" b="1" dirty="0" smtClean="0">
                <a:solidFill>
                  <a:srgbClr val="FFFF00"/>
                </a:solidFill>
              </a:rPr>
              <a:t>: </a:t>
            </a:r>
          </a:p>
          <a:p>
            <a:pPr marL="0" indent="0">
              <a:buNone/>
            </a:pPr>
            <a:r>
              <a:rPr lang="en-US" dirty="0" smtClean="0">
                <a:solidFill>
                  <a:schemeClr val="bg1"/>
                </a:solidFill>
              </a:rPr>
              <a:t>During the enforcement of a penalty, you will stay at the spot of enforcement until the umpire and linesman have marked off the</a:t>
            </a:r>
          </a:p>
          <a:p>
            <a:pPr marL="0" indent="0">
              <a:buNone/>
            </a:pPr>
            <a:r>
              <a:rPr lang="en-US" dirty="0" smtClean="0">
                <a:solidFill>
                  <a:schemeClr val="bg1"/>
                </a:solidFill>
              </a:rPr>
              <a:t>yardage.</a:t>
            </a:r>
          </a:p>
          <a:p>
            <a:pPr marL="0" indent="0">
              <a:buNone/>
            </a:pPr>
            <a:r>
              <a:rPr lang="en-US" dirty="0" smtClean="0">
                <a:solidFill>
                  <a:schemeClr val="bg1"/>
                </a:solidFill>
              </a:rPr>
              <a:t>Linesman and line judge: </a:t>
            </a:r>
          </a:p>
          <a:p>
            <a:pPr marL="0" indent="0">
              <a:buNone/>
            </a:pPr>
            <a:r>
              <a:rPr lang="en-US" dirty="0" smtClean="0">
                <a:solidFill>
                  <a:schemeClr val="bg1"/>
                </a:solidFill>
              </a:rPr>
              <a:t>After all action has stopped, come in and get the foul information from</a:t>
            </a:r>
          </a:p>
          <a:p>
            <a:pPr marL="0" indent="0">
              <a:buNone/>
            </a:pPr>
            <a:r>
              <a:rPr lang="en-US" dirty="0" smtClean="0">
                <a:solidFill>
                  <a:schemeClr val="bg1"/>
                </a:solidFill>
              </a:rPr>
              <a:t> the calling official. You then need to report that to the head coach once your enforcement duties are completed.</a:t>
            </a:r>
          </a:p>
          <a:p>
            <a:pPr marL="0" indent="0">
              <a:buNone/>
            </a:pPr>
            <a:endParaRPr lang="en-US" dirty="0"/>
          </a:p>
        </p:txBody>
      </p:sp>
    </p:spTree>
    <p:extLst>
      <p:ext uri="{BB962C8B-B14F-4D97-AF65-F5344CB8AC3E}">
        <p14:creationId xmlns:p14="http://schemas.microsoft.com/office/powerpoint/2010/main" val="19947082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b="1" dirty="0" smtClean="0">
                <a:solidFill>
                  <a:srgbClr val="FFFF00"/>
                </a:solidFill>
              </a:rPr>
              <a:t>Back Judge: </a:t>
            </a:r>
          </a:p>
          <a:p>
            <a:pPr marL="0" indent="0">
              <a:buNone/>
            </a:pPr>
            <a:r>
              <a:rPr lang="en-US" dirty="0" smtClean="0">
                <a:solidFill>
                  <a:schemeClr val="bg1"/>
                </a:solidFill>
              </a:rPr>
              <a:t>If you are the calling official, inform the referee of the status of the clock. </a:t>
            </a:r>
          </a:p>
          <a:p>
            <a:pPr marL="0" indent="0">
              <a:buNone/>
            </a:pPr>
            <a:r>
              <a:rPr lang="en-US" dirty="0" smtClean="0">
                <a:solidFill>
                  <a:schemeClr val="bg1"/>
                </a:solidFill>
              </a:rPr>
              <a:t>If the flag is not yours:</a:t>
            </a:r>
          </a:p>
          <a:p>
            <a:pPr marL="0" indent="0">
              <a:buNone/>
            </a:pPr>
            <a:r>
              <a:rPr lang="en-US" dirty="0" smtClean="0">
                <a:solidFill>
                  <a:schemeClr val="bg1"/>
                </a:solidFill>
              </a:rPr>
              <a:t>• If the calling official has the dead ball spot in a side zone, take that spot from him so he can report his foul to the referee.</a:t>
            </a:r>
          </a:p>
          <a:p>
            <a:pPr marL="0" indent="0">
              <a:buNone/>
            </a:pPr>
            <a:r>
              <a:rPr lang="en-US" dirty="0" smtClean="0">
                <a:solidFill>
                  <a:schemeClr val="bg1"/>
                </a:solidFill>
              </a:rPr>
              <a:t>• If the calling official has a spot foul, you may be required to cover his flag to ensure it is not moved.</a:t>
            </a:r>
          </a:p>
          <a:p>
            <a:pPr marL="0" indent="0">
              <a:buNone/>
            </a:pPr>
            <a:endParaRPr lang="en-US" dirty="0"/>
          </a:p>
        </p:txBody>
      </p:sp>
    </p:spTree>
    <p:extLst>
      <p:ext uri="{BB962C8B-B14F-4D97-AF65-F5344CB8AC3E}">
        <p14:creationId xmlns:p14="http://schemas.microsoft.com/office/powerpoint/2010/main" val="33089813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Calling and Reporting Fouls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3600" b="1" dirty="0" smtClean="0">
                <a:solidFill>
                  <a:srgbClr val="FFFF00"/>
                </a:solidFill>
              </a:rPr>
              <a:t>ALL OFFICIALS: </a:t>
            </a:r>
          </a:p>
          <a:p>
            <a:pPr marL="0" indent="0">
              <a:buNone/>
            </a:pPr>
            <a:r>
              <a:rPr lang="en-US" sz="3600" dirty="0" smtClean="0">
                <a:solidFill>
                  <a:schemeClr val="bg1"/>
                </a:solidFill>
              </a:rPr>
              <a:t>Pay attention to the Enforcement proceedings so you can confirm</a:t>
            </a:r>
          </a:p>
          <a:p>
            <a:pPr marL="0" indent="0">
              <a:buNone/>
            </a:pPr>
            <a:r>
              <a:rPr lang="en-US" sz="3600" dirty="0" smtClean="0">
                <a:solidFill>
                  <a:schemeClr val="bg1"/>
                </a:solidFill>
              </a:rPr>
              <a:t>that they have been conducted accurately. </a:t>
            </a:r>
          </a:p>
          <a:p>
            <a:pPr marL="0" indent="0">
              <a:buNone/>
            </a:pPr>
            <a:r>
              <a:rPr lang="en-US" sz="3600" dirty="0" smtClean="0">
                <a:solidFill>
                  <a:schemeClr val="bg1"/>
                </a:solidFill>
              </a:rPr>
              <a:t>If you are in disagreement, alert the crew immediately.</a:t>
            </a:r>
          </a:p>
          <a:p>
            <a:pPr marL="0" indent="0">
              <a:buNone/>
            </a:pPr>
            <a:endParaRPr lang="en-US" dirty="0"/>
          </a:p>
        </p:txBody>
      </p:sp>
    </p:spTree>
    <p:extLst>
      <p:ext uri="{BB962C8B-B14F-4D97-AF65-F5344CB8AC3E}">
        <p14:creationId xmlns:p14="http://schemas.microsoft.com/office/powerpoint/2010/main" val="368828878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79707"/>
            <a:ext cx="9144000" cy="2387600"/>
          </a:xfrm>
        </p:spPr>
        <p:txBody>
          <a:bodyPr>
            <a:noAutofit/>
          </a:bodyPr>
          <a:lstStyle/>
          <a:p>
            <a:pPr algn="ctr"/>
            <a:r>
              <a:rPr lang="en-US" sz="9600" b="1" dirty="0">
                <a:solidFill>
                  <a:srgbClr val="FFFF00"/>
                </a:solidFill>
              </a:rPr>
              <a:t>CFOA Wireless Communication</a:t>
            </a:r>
          </a:p>
        </p:txBody>
      </p:sp>
    </p:spTree>
    <p:extLst>
      <p:ext uri="{BB962C8B-B14F-4D97-AF65-F5344CB8AC3E}">
        <p14:creationId xmlns:p14="http://schemas.microsoft.com/office/powerpoint/2010/main" val="1269279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bg1"/>
                </a:solidFill>
              </a:rPr>
              <a:t>Tips for Productive Coach-Official Communication</a:t>
            </a:r>
            <a:endParaRPr lang="en-US" sz="4000" dirty="0">
              <a:solidFill>
                <a:schemeClr val="bg1"/>
              </a:solidFill>
            </a:endParaRPr>
          </a:p>
        </p:txBody>
      </p:sp>
      <p:sp>
        <p:nvSpPr>
          <p:cNvPr id="3" name="Content Placeholder 2"/>
          <p:cNvSpPr>
            <a:spLocks noGrp="1"/>
          </p:cNvSpPr>
          <p:nvPr>
            <p:ph idx="1"/>
          </p:nvPr>
        </p:nvSpPr>
        <p:spPr/>
        <p:txBody>
          <a:bodyPr>
            <a:normAutofit/>
          </a:bodyPr>
          <a:lstStyle/>
          <a:p>
            <a:pPr marL="0" indent="0" algn="just">
              <a:buNone/>
            </a:pPr>
            <a:r>
              <a:rPr lang="en-US" sz="5400" dirty="0" smtClean="0">
                <a:solidFill>
                  <a:schemeClr val="bg1"/>
                </a:solidFill>
              </a:rPr>
              <a:t>                 </a:t>
            </a:r>
          </a:p>
          <a:p>
            <a:pPr marL="0" indent="0" algn="just">
              <a:buNone/>
            </a:pPr>
            <a:r>
              <a:rPr lang="en-US" sz="5400" dirty="0" smtClean="0">
                <a:solidFill>
                  <a:schemeClr val="bg1"/>
                </a:solidFill>
              </a:rPr>
              <a:t>As </a:t>
            </a:r>
            <a:r>
              <a:rPr lang="en-US" sz="5400" dirty="0" smtClean="0">
                <a:solidFill>
                  <a:schemeClr val="bg1"/>
                </a:solidFill>
              </a:rPr>
              <a:t>with any relationship, it does take two to tango, so here are some tips to foster productive communication</a:t>
            </a:r>
            <a:endParaRPr lang="en-US" sz="5400" dirty="0">
              <a:solidFill>
                <a:schemeClr val="bg1"/>
              </a:solidFill>
            </a:endParaRPr>
          </a:p>
        </p:txBody>
      </p:sp>
    </p:spTree>
    <p:extLst>
      <p:ext uri="{BB962C8B-B14F-4D97-AF65-F5344CB8AC3E}">
        <p14:creationId xmlns:p14="http://schemas.microsoft.com/office/powerpoint/2010/main" val="354456890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CFOA Wireless Communication</a:t>
            </a:r>
          </a:p>
        </p:txBody>
      </p:sp>
      <p:sp>
        <p:nvSpPr>
          <p:cNvPr id="3" name="Content Placeholder 2"/>
          <p:cNvSpPr>
            <a:spLocks noGrp="1"/>
          </p:cNvSpPr>
          <p:nvPr>
            <p:ph idx="1"/>
          </p:nvPr>
        </p:nvSpPr>
        <p:spPr/>
        <p:txBody>
          <a:bodyPr/>
          <a:lstStyle/>
          <a:p>
            <a:pPr marL="0" indent="0">
              <a:buNone/>
            </a:pPr>
            <a:r>
              <a:rPr lang="en-US" dirty="0">
                <a:solidFill>
                  <a:schemeClr val="bg1"/>
                </a:solidFill>
              </a:rPr>
              <a:t>CFOA approves the use of crew to crew in game wireless communication.</a:t>
            </a:r>
          </a:p>
          <a:p>
            <a:pPr marL="0" indent="0">
              <a:buNone/>
            </a:pPr>
            <a:endParaRPr lang="en-US" dirty="0">
              <a:solidFill>
                <a:schemeClr val="bg1"/>
              </a:solidFill>
            </a:endParaRPr>
          </a:p>
          <a:p>
            <a:pPr marL="0" indent="0">
              <a:buNone/>
            </a:pPr>
            <a:r>
              <a:rPr lang="en-US" dirty="0">
                <a:solidFill>
                  <a:schemeClr val="bg1"/>
                </a:solidFill>
              </a:rPr>
              <a:t>1.	Each unit may designate equipment for such use.</a:t>
            </a:r>
          </a:p>
          <a:p>
            <a:pPr marL="0" indent="0">
              <a:buNone/>
            </a:pPr>
            <a:r>
              <a:rPr lang="en-US" dirty="0">
                <a:solidFill>
                  <a:schemeClr val="bg1"/>
                </a:solidFill>
              </a:rPr>
              <a:t>2.	Equipment should be one that needs to be activated and not </a:t>
            </a:r>
            <a:r>
              <a:rPr lang="en-US" dirty="0" smtClean="0">
                <a:solidFill>
                  <a:schemeClr val="bg1"/>
                </a:solidFill>
              </a:rPr>
              <a:t>	permanently </a:t>
            </a:r>
            <a:r>
              <a:rPr lang="en-US" dirty="0">
                <a:solidFill>
                  <a:schemeClr val="bg1"/>
                </a:solidFill>
              </a:rPr>
              <a:t>opened. </a:t>
            </a:r>
          </a:p>
          <a:p>
            <a:pPr marL="0" indent="0">
              <a:buNone/>
            </a:pPr>
            <a:r>
              <a:rPr lang="en-US" dirty="0">
                <a:solidFill>
                  <a:schemeClr val="bg1"/>
                </a:solidFill>
              </a:rPr>
              <a:t>3.	Used during dead ball action.</a:t>
            </a:r>
          </a:p>
          <a:p>
            <a:pPr marL="0" indent="0">
              <a:buNone/>
            </a:pPr>
            <a:endParaRPr lang="en-US" dirty="0"/>
          </a:p>
        </p:txBody>
      </p:sp>
    </p:spTree>
    <p:extLst>
      <p:ext uri="{BB962C8B-B14F-4D97-AF65-F5344CB8AC3E}">
        <p14:creationId xmlns:p14="http://schemas.microsoft.com/office/powerpoint/2010/main" val="31005369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CFOA Wireless Communication</a:t>
            </a:r>
          </a:p>
        </p:txBody>
      </p:sp>
      <p:sp>
        <p:nvSpPr>
          <p:cNvPr id="3" name="Content Placeholder 2"/>
          <p:cNvSpPr>
            <a:spLocks noGrp="1"/>
          </p:cNvSpPr>
          <p:nvPr>
            <p:ph idx="1"/>
          </p:nvPr>
        </p:nvSpPr>
        <p:spPr/>
        <p:txBody>
          <a:bodyPr/>
          <a:lstStyle/>
          <a:p>
            <a:pPr marL="0" indent="0">
              <a:buNone/>
            </a:pPr>
            <a:r>
              <a:rPr lang="en-US" sz="3200" dirty="0">
                <a:solidFill>
                  <a:schemeClr val="bg1"/>
                </a:solidFill>
              </a:rPr>
              <a:t>Based on above no other personnel other than active on field crew may use this communication with the exception of non-varsity games where a designated Instructor from the "Unit" may have direct communication with on field officials. Regulate to 1 or 2 officials.</a:t>
            </a:r>
          </a:p>
          <a:p>
            <a:pPr marL="0" indent="0">
              <a:buNone/>
            </a:pPr>
            <a:r>
              <a:rPr lang="en-US" sz="3200" dirty="0">
                <a:solidFill>
                  <a:schemeClr val="bg1"/>
                </a:solidFill>
              </a:rPr>
              <a:t>This communication may only be used for assistance with on field mechanics and positioning.</a:t>
            </a:r>
          </a:p>
          <a:p>
            <a:pPr marL="0" indent="0">
              <a:buNone/>
            </a:pPr>
            <a:endParaRPr lang="en-US" dirty="0"/>
          </a:p>
        </p:txBody>
      </p:sp>
    </p:spTree>
    <p:extLst>
      <p:ext uri="{BB962C8B-B14F-4D97-AF65-F5344CB8AC3E}">
        <p14:creationId xmlns:p14="http://schemas.microsoft.com/office/powerpoint/2010/main" val="135238847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CFOA Wireless Communication</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chemeClr val="bg1"/>
                </a:solidFill>
              </a:rPr>
              <a:t>It may not be used to alter-change or otherwise rule on any playing action and includes correcting any on field rulings including penalties and enforcement of any and all officials. </a:t>
            </a:r>
          </a:p>
          <a:p>
            <a:pPr marL="0" indent="0">
              <a:buNone/>
            </a:pPr>
            <a:endParaRPr lang="en-US" dirty="0">
              <a:solidFill>
                <a:schemeClr val="bg1"/>
              </a:solidFill>
            </a:endParaRPr>
          </a:p>
          <a:p>
            <a:pPr marL="0" indent="0">
              <a:buNone/>
            </a:pPr>
            <a:r>
              <a:rPr lang="en-US" dirty="0">
                <a:solidFill>
                  <a:schemeClr val="bg1"/>
                </a:solidFill>
              </a:rPr>
              <a:t>All communication in this case be used during dead ball action only.</a:t>
            </a:r>
          </a:p>
          <a:p>
            <a:pPr marL="0" indent="0">
              <a:buNone/>
            </a:pPr>
            <a:r>
              <a:rPr lang="en-US" dirty="0">
                <a:solidFill>
                  <a:schemeClr val="bg1"/>
                </a:solidFill>
              </a:rPr>
              <a:t> </a:t>
            </a:r>
          </a:p>
          <a:p>
            <a:pPr marL="0" indent="0">
              <a:buNone/>
            </a:pPr>
            <a:r>
              <a:rPr lang="en-US" dirty="0">
                <a:solidFill>
                  <a:schemeClr val="bg1"/>
                </a:solidFill>
              </a:rPr>
              <a:t>Inform your CIF section office that your officials association will be using wireless communication on the field.</a:t>
            </a:r>
          </a:p>
          <a:p>
            <a:pPr marL="0" indent="0">
              <a:buNone/>
            </a:pPr>
            <a:r>
              <a:rPr lang="en-US" dirty="0">
                <a:solidFill>
                  <a:schemeClr val="bg1"/>
                </a:solidFill>
              </a:rPr>
              <a:t> </a:t>
            </a:r>
          </a:p>
          <a:p>
            <a:pPr marL="0" indent="0">
              <a:buNone/>
            </a:pPr>
            <a:r>
              <a:rPr lang="en-US" dirty="0">
                <a:solidFill>
                  <a:schemeClr val="bg1"/>
                </a:solidFill>
              </a:rPr>
              <a:t>Inform your league representatives that your association will be using wireless communication on the field.</a:t>
            </a:r>
          </a:p>
        </p:txBody>
      </p:sp>
    </p:spTree>
    <p:extLst>
      <p:ext uri="{BB962C8B-B14F-4D97-AF65-F5344CB8AC3E}">
        <p14:creationId xmlns:p14="http://schemas.microsoft.com/office/powerpoint/2010/main" val="338754966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Basic Radio Etiquette Rules</a:t>
            </a:r>
          </a:p>
        </p:txBody>
      </p:sp>
      <p:sp>
        <p:nvSpPr>
          <p:cNvPr id="3" name="Content Placeholder 2"/>
          <p:cNvSpPr>
            <a:spLocks noGrp="1"/>
          </p:cNvSpPr>
          <p:nvPr>
            <p:ph idx="1"/>
          </p:nvPr>
        </p:nvSpPr>
        <p:spPr/>
        <p:txBody>
          <a:bodyPr/>
          <a:lstStyle/>
          <a:p>
            <a:pPr marL="0" indent="0">
              <a:buNone/>
            </a:pPr>
            <a:r>
              <a:rPr lang="en-US" sz="3200" dirty="0">
                <a:solidFill>
                  <a:schemeClr val="bg1"/>
                </a:solidFill>
              </a:rPr>
              <a:t>Perform radio checks to ensure your radio is in good working condition. </a:t>
            </a:r>
          </a:p>
          <a:p>
            <a:pPr marL="0" indent="0">
              <a:buNone/>
            </a:pPr>
            <a:r>
              <a:rPr lang="en-US" sz="3200" dirty="0" smtClean="0">
                <a:solidFill>
                  <a:schemeClr val="bg1"/>
                </a:solidFill>
              </a:rPr>
              <a:t>Ensure </a:t>
            </a:r>
            <a:r>
              <a:rPr lang="en-US" sz="3200" dirty="0">
                <a:solidFill>
                  <a:schemeClr val="bg1"/>
                </a:solidFill>
              </a:rPr>
              <a:t>the battery is charged and the power is on. </a:t>
            </a:r>
          </a:p>
          <a:p>
            <a:pPr marL="0" indent="0">
              <a:buNone/>
            </a:pPr>
            <a:r>
              <a:rPr lang="en-US" sz="3200" dirty="0" smtClean="0">
                <a:solidFill>
                  <a:schemeClr val="bg1"/>
                </a:solidFill>
              </a:rPr>
              <a:t>Keep </a:t>
            </a:r>
            <a:r>
              <a:rPr lang="en-US" sz="3200" dirty="0">
                <a:solidFill>
                  <a:schemeClr val="bg1"/>
                </a:solidFill>
              </a:rPr>
              <a:t>the volume high enough to be able to hear calls. </a:t>
            </a:r>
          </a:p>
          <a:p>
            <a:pPr marL="0" indent="0">
              <a:buNone/>
            </a:pPr>
            <a:r>
              <a:rPr lang="en-US" sz="3200" dirty="0" smtClean="0">
                <a:solidFill>
                  <a:schemeClr val="bg1"/>
                </a:solidFill>
              </a:rPr>
              <a:t>Regularly </a:t>
            </a:r>
            <a:r>
              <a:rPr lang="en-US" sz="3200" dirty="0">
                <a:solidFill>
                  <a:schemeClr val="bg1"/>
                </a:solidFill>
              </a:rPr>
              <a:t>make radio checks to make sure everything is working and </a:t>
            </a:r>
            <a:r>
              <a:rPr lang="en-US" sz="3200" dirty="0" smtClean="0">
                <a:solidFill>
                  <a:schemeClr val="bg1"/>
                </a:solidFill>
              </a:rPr>
              <a:t>     that </a:t>
            </a:r>
            <a:r>
              <a:rPr lang="en-US" sz="3200" dirty="0">
                <a:solidFill>
                  <a:schemeClr val="bg1"/>
                </a:solidFill>
              </a:rPr>
              <a:t>you are still in range to receive signals</a:t>
            </a:r>
          </a:p>
          <a:p>
            <a:pPr marL="0" indent="0">
              <a:buNone/>
            </a:pPr>
            <a:endParaRPr lang="en-US" dirty="0"/>
          </a:p>
        </p:txBody>
      </p:sp>
    </p:spTree>
    <p:extLst>
      <p:ext uri="{BB962C8B-B14F-4D97-AF65-F5344CB8AC3E}">
        <p14:creationId xmlns:p14="http://schemas.microsoft.com/office/powerpoint/2010/main" val="152830197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chemeClr val="bg1"/>
                </a:solidFill>
              </a:rPr>
              <a:t>Basic Radio Etiquette Rules</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a:solidFill>
                  <a:schemeClr val="bg1"/>
                </a:solidFill>
              </a:rPr>
              <a:t>When using a two-way radio you cannot speak and listen at the same time, as you can with a phone. </a:t>
            </a:r>
          </a:p>
          <a:p>
            <a:pPr marL="0" indent="0">
              <a:buNone/>
            </a:pPr>
            <a:r>
              <a:rPr lang="en-US" dirty="0">
                <a:solidFill>
                  <a:schemeClr val="bg1"/>
                </a:solidFill>
              </a:rPr>
              <a:t>   </a:t>
            </a:r>
          </a:p>
          <a:p>
            <a:pPr marL="0" indent="0">
              <a:buNone/>
            </a:pPr>
            <a:r>
              <a:rPr lang="en-US" dirty="0">
                <a:solidFill>
                  <a:schemeClr val="bg1"/>
                </a:solidFill>
              </a:rPr>
              <a:t>Don't interrupt if you hear other people talking.  Wait until their conversation is finished.</a:t>
            </a:r>
          </a:p>
          <a:p>
            <a:pPr marL="0" indent="0">
              <a:buNone/>
            </a:pPr>
            <a:r>
              <a:rPr lang="en-US" dirty="0">
                <a:solidFill>
                  <a:schemeClr val="bg1"/>
                </a:solidFill>
              </a:rPr>
              <a:t> </a:t>
            </a:r>
          </a:p>
          <a:p>
            <a:pPr marL="0" indent="0">
              <a:buNone/>
            </a:pPr>
            <a:r>
              <a:rPr lang="en-US" dirty="0">
                <a:solidFill>
                  <a:schemeClr val="bg1"/>
                </a:solidFill>
              </a:rPr>
              <a:t>Think before you speak.  </a:t>
            </a:r>
          </a:p>
          <a:p>
            <a:pPr marL="0" indent="0">
              <a:buNone/>
            </a:pPr>
            <a:r>
              <a:rPr lang="en-US" dirty="0">
                <a:solidFill>
                  <a:schemeClr val="bg1"/>
                </a:solidFill>
              </a:rPr>
              <a:t>     </a:t>
            </a:r>
          </a:p>
          <a:p>
            <a:pPr marL="0" indent="0">
              <a:buNone/>
            </a:pPr>
            <a:r>
              <a:rPr lang="en-US" dirty="0" smtClean="0">
                <a:solidFill>
                  <a:schemeClr val="bg1"/>
                </a:solidFill>
              </a:rPr>
              <a:t>Decide </a:t>
            </a:r>
            <a:r>
              <a:rPr lang="en-US" dirty="0">
                <a:solidFill>
                  <a:schemeClr val="bg1"/>
                </a:solidFill>
              </a:rPr>
              <a:t>what you are going say and to whom it is meant for. </a:t>
            </a:r>
          </a:p>
          <a:p>
            <a:pPr marL="0" indent="0">
              <a:buNone/>
            </a:pPr>
            <a:r>
              <a:rPr lang="en-US" dirty="0" smtClean="0">
                <a:solidFill>
                  <a:schemeClr val="bg1"/>
                </a:solidFill>
              </a:rPr>
              <a:t>Make </a:t>
            </a:r>
            <a:r>
              <a:rPr lang="en-US" dirty="0">
                <a:solidFill>
                  <a:schemeClr val="bg1"/>
                </a:solidFill>
              </a:rPr>
              <a:t>your conversations as concise, precise, and clear as possible. </a:t>
            </a:r>
          </a:p>
          <a:p>
            <a:pPr marL="0" indent="0">
              <a:buNone/>
            </a:pPr>
            <a:r>
              <a:rPr lang="en-US" dirty="0" smtClean="0">
                <a:solidFill>
                  <a:schemeClr val="bg1"/>
                </a:solidFill>
              </a:rPr>
              <a:t>Avoid </a:t>
            </a:r>
            <a:r>
              <a:rPr lang="en-US" dirty="0">
                <a:solidFill>
                  <a:schemeClr val="bg1"/>
                </a:solidFill>
              </a:rPr>
              <a:t>long and complicated sentences. If your message is long, divide it into separate shorter messages. </a:t>
            </a:r>
          </a:p>
          <a:p>
            <a:pPr marL="0" indent="0">
              <a:buNone/>
            </a:pPr>
            <a:r>
              <a:rPr lang="en-US" dirty="0" smtClean="0">
                <a:solidFill>
                  <a:schemeClr val="bg1"/>
                </a:solidFill>
              </a:rPr>
              <a:t>Do </a:t>
            </a:r>
            <a:r>
              <a:rPr lang="en-US" dirty="0">
                <a:solidFill>
                  <a:schemeClr val="bg1"/>
                </a:solidFill>
              </a:rPr>
              <a:t>not use abbreviations unless they are well understood by your group.</a:t>
            </a:r>
          </a:p>
          <a:p>
            <a:pPr marL="0" indent="0">
              <a:buNone/>
            </a:pPr>
            <a:endParaRPr lang="en-US" dirty="0">
              <a:solidFill>
                <a:schemeClr val="bg1"/>
              </a:solidFill>
            </a:endParaRPr>
          </a:p>
          <a:p>
            <a:pPr marL="0" indent="0">
              <a:buNone/>
            </a:pPr>
            <a:endParaRPr lang="en-US" dirty="0"/>
          </a:p>
        </p:txBody>
      </p:sp>
    </p:spTree>
    <p:extLst>
      <p:ext uri="{BB962C8B-B14F-4D97-AF65-F5344CB8AC3E}">
        <p14:creationId xmlns:p14="http://schemas.microsoft.com/office/powerpoint/2010/main" val="256828823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4 Golden Rules of Radio Communication</a:t>
            </a: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solidFill>
              </a:rPr>
              <a:t>Clarity</a:t>
            </a:r>
            <a:r>
              <a:rPr lang="en-US" dirty="0">
                <a:solidFill>
                  <a:schemeClr val="bg1"/>
                </a:solidFill>
              </a:rPr>
              <a:t>: Your voice should be clear. Speak a little slower than normal. Speak in a normal tone, do not shout.  </a:t>
            </a:r>
          </a:p>
          <a:p>
            <a:pPr marL="514350" indent="-514350">
              <a:buFont typeface="+mj-lt"/>
              <a:buAutoNum type="arabicPeriod"/>
            </a:pPr>
            <a:r>
              <a:rPr lang="en-US" dirty="0" smtClean="0">
                <a:solidFill>
                  <a:schemeClr val="bg1"/>
                </a:solidFill>
              </a:rPr>
              <a:t>Simplicity</a:t>
            </a:r>
            <a:r>
              <a:rPr lang="en-US" dirty="0">
                <a:solidFill>
                  <a:schemeClr val="bg1"/>
                </a:solidFill>
              </a:rPr>
              <a:t>: Keep your message simple enough for intended listeners to understand. </a:t>
            </a:r>
          </a:p>
          <a:p>
            <a:pPr marL="514350" indent="-514350">
              <a:buFont typeface="+mj-lt"/>
              <a:buAutoNum type="arabicPeriod"/>
            </a:pPr>
            <a:r>
              <a:rPr lang="en-US" dirty="0" smtClean="0">
                <a:solidFill>
                  <a:schemeClr val="bg1"/>
                </a:solidFill>
              </a:rPr>
              <a:t>Brevity</a:t>
            </a:r>
            <a:r>
              <a:rPr lang="en-US" dirty="0">
                <a:solidFill>
                  <a:schemeClr val="bg1"/>
                </a:solidFill>
              </a:rPr>
              <a:t>: Be precise and to the point. </a:t>
            </a:r>
          </a:p>
          <a:p>
            <a:pPr marL="514350" indent="-514350">
              <a:buFont typeface="+mj-lt"/>
              <a:buAutoNum type="arabicPeriod"/>
            </a:pPr>
            <a:r>
              <a:rPr lang="en-US" dirty="0" smtClean="0">
                <a:solidFill>
                  <a:schemeClr val="bg1"/>
                </a:solidFill>
              </a:rPr>
              <a:t>Security</a:t>
            </a:r>
            <a:r>
              <a:rPr lang="en-US" dirty="0">
                <a:solidFill>
                  <a:schemeClr val="bg1"/>
                </a:solidFill>
              </a:rPr>
              <a:t>: Do not transmit confidential information on a radio unless you know the proper security technology is in place. </a:t>
            </a:r>
          </a:p>
          <a:p>
            <a:pPr marL="0" indent="0" algn="ctr">
              <a:buNone/>
            </a:pPr>
            <a:r>
              <a:rPr lang="en-US" b="1" dirty="0">
                <a:solidFill>
                  <a:srgbClr val="FFFF00"/>
                </a:solidFill>
              </a:rPr>
              <a:t>Remember, frequencies are shared, you do not have exclusive </a:t>
            </a:r>
            <a:endParaRPr lang="en-US" b="1" dirty="0" smtClean="0">
              <a:solidFill>
                <a:srgbClr val="FFFF00"/>
              </a:solidFill>
            </a:endParaRPr>
          </a:p>
          <a:p>
            <a:pPr marL="0" indent="0" algn="ctr">
              <a:buNone/>
            </a:pPr>
            <a:r>
              <a:rPr lang="en-US" b="1" dirty="0" smtClean="0">
                <a:solidFill>
                  <a:srgbClr val="FFFF00"/>
                </a:solidFill>
              </a:rPr>
              <a:t>use </a:t>
            </a:r>
            <a:r>
              <a:rPr lang="en-US" b="1" dirty="0">
                <a:solidFill>
                  <a:srgbClr val="FFFF00"/>
                </a:solidFill>
              </a:rPr>
              <a:t>of the frequency.</a:t>
            </a:r>
          </a:p>
          <a:p>
            <a:pPr marL="0" indent="0">
              <a:buNone/>
            </a:pPr>
            <a:endParaRPr lang="en-US" dirty="0"/>
          </a:p>
        </p:txBody>
      </p:sp>
    </p:spTree>
    <p:extLst>
      <p:ext uri="{BB962C8B-B14F-4D97-AF65-F5344CB8AC3E}">
        <p14:creationId xmlns:p14="http://schemas.microsoft.com/office/powerpoint/2010/main" val="1783589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Golden Rule</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bg1"/>
                </a:solidFill>
              </a:rPr>
              <a:t>Coaches </a:t>
            </a:r>
          </a:p>
          <a:p>
            <a:pPr marL="0" indent="0">
              <a:buNone/>
            </a:pPr>
            <a:r>
              <a:rPr lang="en-US" dirty="0" smtClean="0">
                <a:solidFill>
                  <a:schemeClr val="bg1"/>
                </a:solidFill>
              </a:rPr>
              <a:t>Be aware of your tone and address officials the way you might address a friend or colleague. Some officials hear only the tone of your voice before deciding to ignore it. Whine, bark or yell, and you won’t be heard.</a:t>
            </a:r>
          </a:p>
          <a:p>
            <a:pPr marL="0" indent="0">
              <a:buNone/>
            </a:pPr>
            <a:endParaRPr lang="en-US" dirty="0" smtClean="0">
              <a:solidFill>
                <a:schemeClr val="bg1"/>
              </a:solidFill>
            </a:endParaRPr>
          </a:p>
          <a:p>
            <a:pPr marL="0" indent="0">
              <a:buNone/>
            </a:pPr>
            <a:r>
              <a:rPr lang="en-US" b="1" dirty="0" smtClean="0">
                <a:solidFill>
                  <a:schemeClr val="bg1"/>
                </a:solidFill>
              </a:rPr>
              <a:t>Officials </a:t>
            </a:r>
          </a:p>
          <a:p>
            <a:pPr marL="0" indent="0">
              <a:buNone/>
            </a:pPr>
            <a:r>
              <a:rPr lang="en-US" dirty="0" smtClean="0">
                <a:solidFill>
                  <a:schemeClr val="bg1"/>
                </a:solidFill>
              </a:rPr>
              <a:t>Coaches are passionate. Listen beyond their tones to hear and understand their underlying questions or concerns. Be polite in your responses.</a:t>
            </a:r>
          </a:p>
          <a:p>
            <a:pPr marL="0" indent="0">
              <a:buNone/>
            </a:pPr>
            <a:endParaRPr lang="en-US" dirty="0"/>
          </a:p>
        </p:txBody>
      </p:sp>
    </p:spTree>
    <p:extLst>
      <p:ext uri="{BB962C8B-B14F-4D97-AF65-F5344CB8AC3E}">
        <p14:creationId xmlns:p14="http://schemas.microsoft.com/office/powerpoint/2010/main" val="3128673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Timeouts and Halftime</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b="1" dirty="0" smtClean="0">
                <a:solidFill>
                  <a:schemeClr val="bg1"/>
                </a:solidFill>
              </a:rPr>
              <a:t>Coaches</a:t>
            </a:r>
            <a:r>
              <a:rPr lang="en-US" dirty="0" smtClean="0">
                <a:solidFill>
                  <a:schemeClr val="bg1"/>
                </a:solidFill>
              </a:rPr>
              <a:t> </a:t>
            </a:r>
          </a:p>
          <a:p>
            <a:pPr marL="0" indent="0">
              <a:buNone/>
            </a:pPr>
            <a:r>
              <a:rPr lang="en-US" dirty="0" smtClean="0">
                <a:solidFill>
                  <a:schemeClr val="bg1"/>
                </a:solidFill>
              </a:rPr>
              <a:t>Use these player stoppages to get answers to complicated questions or to address player safety concerns. This allows for more clearheaded communication between you and the official, rather than talking on the fly.</a:t>
            </a:r>
          </a:p>
          <a:p>
            <a:pPr marL="0" indent="0">
              <a:buNone/>
            </a:pPr>
            <a:r>
              <a:rPr lang="en-US" b="1" dirty="0" smtClean="0">
                <a:solidFill>
                  <a:schemeClr val="bg1"/>
                </a:solidFill>
              </a:rPr>
              <a:t>Officials</a:t>
            </a:r>
          </a:p>
          <a:p>
            <a:pPr marL="0" indent="0">
              <a:buNone/>
            </a:pPr>
            <a:r>
              <a:rPr lang="en-US" dirty="0" smtClean="0">
                <a:solidFill>
                  <a:schemeClr val="bg1"/>
                </a:solidFill>
              </a:rPr>
              <a:t>Be available to coaches at these times, and listen with an open mind. Answer rules-related questions using the specific language of the rules. If coaches simply need to vent, reassure them that you have heard and understand their concerns.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677816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4017</Words>
  <Application>Microsoft Office PowerPoint</Application>
  <PresentationFormat>Widescreen</PresentationFormat>
  <Paragraphs>370</Paragraphs>
  <Slides>75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75</vt:i4>
      </vt:variant>
    </vt:vector>
  </HeadingPairs>
  <TitlesOfParts>
    <vt:vector size="79" baseType="lpstr">
      <vt:lpstr>Arial</vt:lpstr>
      <vt:lpstr>Calibri</vt:lpstr>
      <vt:lpstr>Calibri Light</vt:lpstr>
      <vt:lpstr>Office Theme</vt:lpstr>
      <vt:lpstr>COMMUNICATION</vt:lpstr>
      <vt:lpstr>COMMUNICATION</vt:lpstr>
      <vt:lpstr>PowerPoint Presentation</vt:lpstr>
      <vt:lpstr>Why Can’t We Be Friends?  Tips for Productive Coach-Official Communication</vt:lpstr>
      <vt:lpstr>Tips for Productive Coach-Official Communication</vt:lpstr>
      <vt:lpstr>Tips for Productive Coach-Official Communication</vt:lpstr>
      <vt:lpstr>Tips for Productive Coach-Official Communication</vt:lpstr>
      <vt:lpstr>Golden Rule</vt:lpstr>
      <vt:lpstr>Timeouts and Halftime</vt:lpstr>
      <vt:lpstr>Rules Knowledge</vt:lpstr>
      <vt:lpstr>Self-Awareness</vt:lpstr>
      <vt:lpstr>Three Rules for Dealing with On-Field Conflict</vt:lpstr>
      <vt:lpstr>Three Rules for Dealing with On-Field Conflict</vt:lpstr>
      <vt:lpstr>Three Rules for Dealing with On-Field Conflict</vt:lpstr>
      <vt:lpstr>Job of a Bouncer and Official </vt:lpstr>
      <vt:lpstr>Job of a Bouncer and Official </vt:lpstr>
      <vt:lpstr>Never Underestimate Your Opponent</vt:lpstr>
      <vt:lpstr>Never Underestimate Your Opponent</vt:lpstr>
      <vt:lpstr>Take it Outside</vt:lpstr>
      <vt:lpstr>Be Nice</vt:lpstr>
      <vt:lpstr>Be Nice</vt:lpstr>
      <vt:lpstr>Be Nice</vt:lpstr>
      <vt:lpstr>Conclusion</vt:lpstr>
      <vt:lpstr>“Officials and Sideline Behavior: Something Needs to Change.” </vt:lpstr>
      <vt:lpstr>Perspective of a Coach</vt:lpstr>
      <vt:lpstr>Perspective of a Coach</vt:lpstr>
      <vt:lpstr>Perspective of a Coach</vt:lpstr>
      <vt:lpstr>Stress</vt:lpstr>
      <vt:lpstr>Stress</vt:lpstr>
      <vt:lpstr>Poor Role Models</vt:lpstr>
      <vt:lpstr>Poor Role Models</vt:lpstr>
      <vt:lpstr>Competitive Nature</vt:lpstr>
      <vt:lpstr>Coaches Cannot Argue On the Field </vt:lpstr>
      <vt:lpstr>Unsportsmanlike on the Head Coach </vt:lpstr>
      <vt:lpstr>So, what will change  Sideline Behavior?</vt:lpstr>
      <vt:lpstr>Education</vt:lpstr>
      <vt:lpstr>Education</vt:lpstr>
      <vt:lpstr>Collaboration</vt:lpstr>
      <vt:lpstr>Conclusion</vt:lpstr>
      <vt:lpstr>Dealing with Coaches</vt:lpstr>
      <vt:lpstr>Before the Game Begins </vt:lpstr>
      <vt:lpstr>Speaking with Coaches </vt:lpstr>
      <vt:lpstr>Speaking with Coaches </vt:lpstr>
      <vt:lpstr>Is the Coach asking a Question or Making a Comment? </vt:lpstr>
      <vt:lpstr>Be Respectful </vt:lpstr>
      <vt:lpstr>Acknowledge the Coach </vt:lpstr>
      <vt:lpstr>Getting the Head Coach’s Help </vt:lpstr>
      <vt:lpstr>Body Language </vt:lpstr>
      <vt:lpstr>If You Make a Mistake… </vt:lpstr>
      <vt:lpstr>If the Coach is Aggressive </vt:lpstr>
      <vt:lpstr>You and the Coach Differ </vt:lpstr>
      <vt:lpstr>Automatic UNS Foul by Coach or Player </vt:lpstr>
      <vt:lpstr>After a Confrontation </vt:lpstr>
      <vt:lpstr>Support Fellow Officials </vt:lpstr>
      <vt:lpstr>Promote Sportsmanship </vt:lpstr>
      <vt:lpstr>Sideline Control </vt:lpstr>
      <vt:lpstr>Keep your Ego Under Control </vt:lpstr>
      <vt:lpstr>Calling and Reporting Fouls</vt:lpstr>
      <vt:lpstr>Calling and Reporting Fouls</vt:lpstr>
      <vt:lpstr>Calling and Reporting Fouls</vt:lpstr>
      <vt:lpstr>Calling and Reporting Fouls</vt:lpstr>
      <vt:lpstr>Calling and Reporting Fouls</vt:lpstr>
      <vt:lpstr>Calling and Reporting Fouls</vt:lpstr>
      <vt:lpstr>Calling and Reporting Fouls</vt:lpstr>
      <vt:lpstr>Calling and Reporting Fouls</vt:lpstr>
      <vt:lpstr>Calling and Reporting Fouls</vt:lpstr>
      <vt:lpstr>Calling and Reporting Fouls</vt:lpstr>
      <vt:lpstr>Calling and Reporting Fouls</vt:lpstr>
      <vt:lpstr>CFOA Wireless Communication</vt:lpstr>
      <vt:lpstr>CFOA Wireless Communication</vt:lpstr>
      <vt:lpstr>CFOA Wireless Communication</vt:lpstr>
      <vt:lpstr>CFOA Wireless Communication</vt:lpstr>
      <vt:lpstr>Basic Radio Etiquette Rules</vt:lpstr>
      <vt:lpstr>Basic Radio Etiquette Rules </vt:lpstr>
      <vt:lpstr>4 Golden Rules of Radio Communication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COMMUNCATION</dc:title>
  <dc:creator>Bobby Kennedy</dc:creator>
  <cp:lastModifiedBy>Bobby Kennedy</cp:lastModifiedBy>
  <cp:revision>22</cp:revision>
  <dcterms:created xsi:type="dcterms:W3CDTF">2016-07-16T15:58:12Z</dcterms:created>
  <dcterms:modified xsi:type="dcterms:W3CDTF">2016-07-16T22:09:41Z</dcterms:modified>
</cp:coreProperties>
</file>